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notesSlides/notesSlide1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9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10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11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12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13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14.xml" ContentType="application/vnd.openxmlformats-officedocument.drawingml.chart+xml"/>
  <Override PartName="/ppt/notesSlides/notesSlide2.xml" ContentType="application/vnd.openxmlformats-officedocument.presentationml.notesSlide+xml"/>
  <Override PartName="/ppt/charts/chart15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6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304" r:id="rId2"/>
    <p:sldId id="278" r:id="rId3"/>
    <p:sldId id="303" r:id="rId4"/>
    <p:sldId id="282" r:id="rId5"/>
    <p:sldId id="283" r:id="rId6"/>
    <p:sldId id="308" r:id="rId7"/>
    <p:sldId id="284" r:id="rId8"/>
    <p:sldId id="302" r:id="rId9"/>
    <p:sldId id="309" r:id="rId10"/>
    <p:sldId id="287" r:id="rId11"/>
    <p:sldId id="272" r:id="rId12"/>
    <p:sldId id="262" r:id="rId13"/>
    <p:sldId id="273" r:id="rId14"/>
    <p:sldId id="263" r:id="rId15"/>
    <p:sldId id="310" r:id="rId16"/>
    <p:sldId id="288" r:id="rId17"/>
    <p:sldId id="265" r:id="rId18"/>
    <p:sldId id="269" r:id="rId19"/>
    <p:sldId id="311" r:id="rId20"/>
    <p:sldId id="306" r:id="rId21"/>
    <p:sldId id="286" r:id="rId22"/>
    <p:sldId id="312" r:id="rId23"/>
    <p:sldId id="289" r:id="rId24"/>
    <p:sldId id="290" r:id="rId25"/>
    <p:sldId id="300" r:id="rId26"/>
    <p:sldId id="292" r:id="rId27"/>
    <p:sldId id="256" r:id="rId28"/>
    <p:sldId id="293" r:id="rId29"/>
    <p:sldId id="307" r:id="rId30"/>
    <p:sldId id="257" r:id="rId31"/>
    <p:sldId id="259" r:id="rId32"/>
    <p:sldId id="258" r:id="rId33"/>
    <p:sldId id="301" r:id="rId34"/>
    <p:sldId id="291" r:id="rId35"/>
    <p:sldId id="305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ladesowards\Desktop\Bramble%20Car%20Bill\2017registrations%20(1)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M:\My%20Drive\Kem%20C.%20Gardner%20Climate\Copy%20of%20Compiled%20statewide%20dat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M:\My%20Drive\Kem%20C.%20Gardner%20Climate\Copy%20of%20Compiled%20statewide%20data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M:\My%20Drive\Kem%20C.%20Gardner%20Climate\Copy%20of%20Compiled%20statewide%20data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M:\My%20Drive\Kem%20C.%20Gardner%20Climate\Copy%20of%20Compiled%20statewide%20data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ladesowards\Downloads\T5.11a%20(1).xlsx" TargetMode="Externa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M:\My%20Drive\Kem%20C.%20Gardner%20Climate\time%20seri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gladesowards\Desktop\Utah%20CO2_11082019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gladesowards\Desktop\Bramble%20Car%20Bill\2018%20Salt%20Lake%20Data%20IM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ladesowards\Desktop\HD%20Truck%20Registrations%20and%20Standard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ladesowards\Desktop\2018%20SL%20Emission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ladesowards\Desktop\Nonroad%20CI%20exhaust%20standard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ladesowards\Desktop\Nonroad%20CI%20exhaust%20standard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cbwfp2.utah.utad.state.ut.us\DAQ\users\gladesowards\backup010914\PM2.5%20Research\Switcher%20Memo\Locomotive%20Tiers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gladesowards\Desktop\MP%20Data%20Pivots\data_2017_2026_2035_dust_adj_06may2019_03jan201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gladesowards\Desktop\MP%20Data%20Pivots\data_2017_2026_2035_dust_adj_06may2019_03jan201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[2017registrations (1).xlsx]Sheet2!PivotTable2</c:name>
    <c:fmtId val="-1"/>
  </c:pivotSource>
  <c:chart>
    <c:title>
      <c:tx>
        <c:rich>
          <a:bodyPr/>
          <a:lstStyle/>
          <a:p>
            <a:pPr>
              <a:defRPr/>
            </a:pPr>
            <a:r>
              <a:rPr lang="en-US" dirty="0"/>
              <a:t>Utah Vehicle Registrations and EPA Emissions</a:t>
            </a:r>
            <a:r>
              <a:rPr lang="en-US" baseline="0" dirty="0"/>
              <a:t> Standards</a:t>
            </a:r>
            <a:endParaRPr lang="en-US" dirty="0"/>
          </a:p>
        </c:rich>
      </c:tx>
      <c:overlay val="0"/>
    </c:title>
    <c:autoTitleDeleted val="0"/>
    <c:pivotFmts>
      <c:pivotFmt>
        <c:idx val="0"/>
        <c:marker>
          <c:symbol val="none"/>
        </c:marker>
      </c:pivotFmt>
      <c:pivotFmt>
        <c:idx val="1"/>
        <c:marker>
          <c:symbol val="none"/>
        </c:marker>
      </c:pivotFmt>
      <c:pivotFmt>
        <c:idx val="2"/>
        <c:spPr>
          <a:solidFill>
            <a:schemeClr val="accent1">
              <a:alpha val="47000"/>
            </a:schemeClr>
          </a:solidFill>
        </c:spPr>
        <c:marker>
          <c:symbol val="none"/>
        </c:marker>
      </c:pivotFmt>
      <c:pivotFmt>
        <c:idx val="3"/>
        <c:marker>
          <c:symbol val="none"/>
        </c:marker>
      </c:pivotFmt>
      <c:pivotFmt>
        <c:idx val="4"/>
        <c:marker>
          <c:symbol val="none"/>
        </c:marker>
      </c:pivotFmt>
      <c:pivotFmt>
        <c:idx val="5"/>
        <c:marker>
          <c:symbol val="none"/>
        </c:marker>
      </c:pivotFmt>
      <c:pivotFmt>
        <c:idx val="6"/>
        <c:spPr>
          <a:solidFill>
            <a:schemeClr val="accent1">
              <a:alpha val="47000"/>
            </a:schemeClr>
          </a:solidFill>
        </c:spPr>
        <c:marker>
          <c:symbol val="none"/>
        </c:marker>
      </c:pivotFmt>
      <c:pivotFmt>
        <c:idx val="7"/>
        <c:marker>
          <c:symbol val="none"/>
        </c:marker>
      </c:pivotFmt>
      <c:pivotFmt>
        <c:idx val="8"/>
        <c:marker>
          <c:symbol val="none"/>
        </c:marker>
      </c:pivotFmt>
      <c:pivotFmt>
        <c:idx val="9"/>
        <c:spPr>
          <a:solidFill>
            <a:schemeClr val="accent1">
              <a:alpha val="47000"/>
            </a:schemeClr>
          </a:solidFill>
        </c:spPr>
        <c:marker>
          <c:symbol val="none"/>
        </c:marker>
      </c:pivotFmt>
      <c:pivotFmt>
        <c:idx val="10"/>
        <c:marker>
          <c:symbol val="none"/>
        </c:marker>
      </c:pivotFmt>
      <c:pivotFmt>
        <c:idx val="11"/>
        <c:marker>
          <c:symbol val="none"/>
        </c:marker>
      </c:pivotFmt>
    </c:pivotFmts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Sheet2!$B$3</c:f>
              <c:strCache>
                <c:ptCount val="1"/>
                <c:pt idx="0">
                  <c:v>NOX + VOC Standard</c:v>
                </c:pt>
              </c:strCache>
            </c:strRef>
          </c:tx>
          <c:spPr>
            <a:solidFill>
              <a:schemeClr val="accent1">
                <a:alpha val="47000"/>
              </a:schemeClr>
            </a:solidFill>
          </c:spPr>
          <c:invertIfNegative val="0"/>
          <c:cat>
            <c:multiLvlStrRef>
              <c:f>Sheet2!$A$4:$A$60</c:f>
              <c:multiLvlStrCache>
                <c:ptCount val="51"/>
                <c:lvl>
                  <c:pt idx="0">
                    <c:v>1968</c:v>
                  </c:pt>
                  <c:pt idx="1">
                    <c:v>1969</c:v>
                  </c:pt>
                  <c:pt idx="2">
                    <c:v>1970</c:v>
                  </c:pt>
                  <c:pt idx="3">
                    <c:v>1971</c:v>
                  </c:pt>
                  <c:pt idx="4">
                    <c:v>1972</c:v>
                  </c:pt>
                  <c:pt idx="5">
                    <c:v>1973</c:v>
                  </c:pt>
                  <c:pt idx="6">
                    <c:v>1974</c:v>
                  </c:pt>
                  <c:pt idx="7">
                    <c:v>1975</c:v>
                  </c:pt>
                  <c:pt idx="8">
                    <c:v>1976</c:v>
                  </c:pt>
                  <c:pt idx="9">
                    <c:v>1977</c:v>
                  </c:pt>
                  <c:pt idx="10">
                    <c:v>1978</c:v>
                  </c:pt>
                  <c:pt idx="11">
                    <c:v>1979</c:v>
                  </c:pt>
                  <c:pt idx="12">
                    <c:v>1980</c:v>
                  </c:pt>
                  <c:pt idx="13">
                    <c:v>1981</c:v>
                  </c:pt>
                  <c:pt idx="14">
                    <c:v>1982</c:v>
                  </c:pt>
                  <c:pt idx="15">
                    <c:v>1983</c:v>
                  </c:pt>
                  <c:pt idx="16">
                    <c:v>1984</c:v>
                  </c:pt>
                  <c:pt idx="17">
                    <c:v>1985</c:v>
                  </c:pt>
                  <c:pt idx="18">
                    <c:v>1986</c:v>
                  </c:pt>
                  <c:pt idx="19">
                    <c:v>1987</c:v>
                  </c:pt>
                  <c:pt idx="20">
                    <c:v>1988</c:v>
                  </c:pt>
                  <c:pt idx="21">
                    <c:v>1989</c:v>
                  </c:pt>
                  <c:pt idx="22">
                    <c:v>1990</c:v>
                  </c:pt>
                  <c:pt idx="23">
                    <c:v>1991</c:v>
                  </c:pt>
                  <c:pt idx="24">
                    <c:v>1992</c:v>
                  </c:pt>
                  <c:pt idx="25">
                    <c:v>1993</c:v>
                  </c:pt>
                  <c:pt idx="26">
                    <c:v>1994</c:v>
                  </c:pt>
                  <c:pt idx="27">
                    <c:v>1995</c:v>
                  </c:pt>
                  <c:pt idx="28">
                    <c:v>1996</c:v>
                  </c:pt>
                  <c:pt idx="29">
                    <c:v>1997</c:v>
                  </c:pt>
                  <c:pt idx="30">
                    <c:v>1998</c:v>
                  </c:pt>
                  <c:pt idx="31">
                    <c:v>1999</c:v>
                  </c:pt>
                  <c:pt idx="32">
                    <c:v>2000</c:v>
                  </c:pt>
                  <c:pt idx="33">
                    <c:v>2001</c:v>
                  </c:pt>
                  <c:pt idx="34">
                    <c:v>2002</c:v>
                  </c:pt>
                  <c:pt idx="35">
                    <c:v>2003</c:v>
                  </c:pt>
                  <c:pt idx="36">
                    <c:v>2004</c:v>
                  </c:pt>
                  <c:pt idx="37">
                    <c:v>2005</c:v>
                  </c:pt>
                  <c:pt idx="38">
                    <c:v>2006</c:v>
                  </c:pt>
                  <c:pt idx="39">
                    <c:v>2007</c:v>
                  </c:pt>
                  <c:pt idx="40">
                    <c:v>2008</c:v>
                  </c:pt>
                  <c:pt idx="41">
                    <c:v>2009</c:v>
                  </c:pt>
                  <c:pt idx="42">
                    <c:v>2010</c:v>
                  </c:pt>
                  <c:pt idx="43">
                    <c:v>2011</c:v>
                  </c:pt>
                  <c:pt idx="44">
                    <c:v>2012</c:v>
                  </c:pt>
                  <c:pt idx="45">
                    <c:v>2013</c:v>
                  </c:pt>
                  <c:pt idx="46">
                    <c:v>2014</c:v>
                  </c:pt>
                  <c:pt idx="47">
                    <c:v>2015</c:v>
                  </c:pt>
                  <c:pt idx="48">
                    <c:v>2016</c:v>
                  </c:pt>
                  <c:pt idx="49">
                    <c:v>2017</c:v>
                  </c:pt>
                  <c:pt idx="50">
                    <c:v>2018</c:v>
                  </c:pt>
                </c:lvl>
                <c:lvl>
                  <c:pt idx="0">
                    <c:v>Pre-Tier 0</c:v>
                  </c:pt>
                  <c:pt idx="19">
                    <c:v>Tier 0</c:v>
                  </c:pt>
                  <c:pt idx="26">
                    <c:v>Tier 1</c:v>
                  </c:pt>
                  <c:pt idx="36">
                    <c:v>Tier 2</c:v>
                  </c:pt>
                  <c:pt idx="49">
                    <c:v>Tier 3</c:v>
                  </c:pt>
                </c:lvl>
              </c:multiLvlStrCache>
            </c:multiLvlStrRef>
          </c:cat>
          <c:val>
            <c:numRef>
              <c:f>Sheet2!$B$4:$B$60</c:f>
              <c:numCache>
                <c:formatCode>General</c:formatCode>
                <c:ptCount val="51"/>
                <c:pt idx="0">
                  <c:v>6.4</c:v>
                </c:pt>
                <c:pt idx="1">
                  <c:v>6.4</c:v>
                </c:pt>
                <c:pt idx="2">
                  <c:v>6.4</c:v>
                </c:pt>
                <c:pt idx="3">
                  <c:v>6.4</c:v>
                </c:pt>
                <c:pt idx="4">
                  <c:v>6.4</c:v>
                </c:pt>
                <c:pt idx="5">
                  <c:v>6.4</c:v>
                </c:pt>
                <c:pt idx="6">
                  <c:v>6.4</c:v>
                </c:pt>
                <c:pt idx="7">
                  <c:v>4.5999999999999996</c:v>
                </c:pt>
                <c:pt idx="8">
                  <c:v>4.5999999999999996</c:v>
                </c:pt>
                <c:pt idx="9">
                  <c:v>3.5</c:v>
                </c:pt>
                <c:pt idx="10">
                  <c:v>3.5</c:v>
                </c:pt>
                <c:pt idx="11">
                  <c:v>3.5</c:v>
                </c:pt>
                <c:pt idx="12">
                  <c:v>2.41</c:v>
                </c:pt>
                <c:pt idx="13">
                  <c:v>1.41</c:v>
                </c:pt>
                <c:pt idx="14">
                  <c:v>1.41</c:v>
                </c:pt>
                <c:pt idx="15">
                  <c:v>1.41</c:v>
                </c:pt>
                <c:pt idx="16">
                  <c:v>1.41</c:v>
                </c:pt>
                <c:pt idx="17">
                  <c:v>1.41</c:v>
                </c:pt>
                <c:pt idx="18">
                  <c:v>1.41</c:v>
                </c:pt>
                <c:pt idx="19">
                  <c:v>1.41</c:v>
                </c:pt>
                <c:pt idx="20">
                  <c:v>1.41</c:v>
                </c:pt>
                <c:pt idx="21">
                  <c:v>1.41</c:v>
                </c:pt>
                <c:pt idx="22">
                  <c:v>1.41</c:v>
                </c:pt>
                <c:pt idx="23">
                  <c:v>1.41</c:v>
                </c:pt>
                <c:pt idx="24">
                  <c:v>1.41</c:v>
                </c:pt>
                <c:pt idx="25">
                  <c:v>1.41</c:v>
                </c:pt>
                <c:pt idx="26">
                  <c:v>0.91</c:v>
                </c:pt>
                <c:pt idx="27">
                  <c:v>0.91</c:v>
                </c:pt>
                <c:pt idx="28">
                  <c:v>0.91</c:v>
                </c:pt>
                <c:pt idx="29">
                  <c:v>0.91</c:v>
                </c:pt>
                <c:pt idx="30">
                  <c:v>0.91</c:v>
                </c:pt>
                <c:pt idx="31">
                  <c:v>0.91</c:v>
                </c:pt>
                <c:pt idx="32">
                  <c:v>0.91</c:v>
                </c:pt>
                <c:pt idx="33">
                  <c:v>0.91</c:v>
                </c:pt>
                <c:pt idx="34">
                  <c:v>0.91</c:v>
                </c:pt>
                <c:pt idx="35">
                  <c:v>0.91</c:v>
                </c:pt>
                <c:pt idx="36">
                  <c:v>0.16</c:v>
                </c:pt>
                <c:pt idx="37">
                  <c:v>0.16</c:v>
                </c:pt>
                <c:pt idx="38">
                  <c:v>0.16</c:v>
                </c:pt>
                <c:pt idx="39">
                  <c:v>0.16</c:v>
                </c:pt>
                <c:pt idx="40">
                  <c:v>0.16</c:v>
                </c:pt>
                <c:pt idx="41">
                  <c:v>0.16</c:v>
                </c:pt>
                <c:pt idx="42">
                  <c:v>0.16</c:v>
                </c:pt>
                <c:pt idx="43">
                  <c:v>0.16</c:v>
                </c:pt>
                <c:pt idx="44">
                  <c:v>0.16</c:v>
                </c:pt>
                <c:pt idx="45">
                  <c:v>0.16</c:v>
                </c:pt>
                <c:pt idx="46">
                  <c:v>0.16</c:v>
                </c:pt>
                <c:pt idx="47">
                  <c:v>0.16</c:v>
                </c:pt>
                <c:pt idx="48">
                  <c:v>0.16</c:v>
                </c:pt>
                <c:pt idx="49">
                  <c:v>0.03</c:v>
                </c:pt>
                <c:pt idx="50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8A-446D-8D67-B48537AB66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10759296"/>
        <c:axId val="110769280"/>
      </c:barChart>
      <c:barChart>
        <c:barDir val="col"/>
        <c:grouping val="stacked"/>
        <c:varyColors val="0"/>
        <c:ser>
          <c:idx val="1"/>
          <c:order val="1"/>
          <c:tx>
            <c:strRef>
              <c:f>Sheet2!$C$3</c:f>
              <c:strCache>
                <c:ptCount val="1"/>
                <c:pt idx="0">
                  <c:v>Passenger Cars</c:v>
                </c:pt>
              </c:strCache>
            </c:strRef>
          </c:tx>
          <c:invertIfNegative val="0"/>
          <c:cat>
            <c:multiLvlStrRef>
              <c:f>Sheet2!$A$4:$A$60</c:f>
              <c:multiLvlStrCache>
                <c:ptCount val="51"/>
                <c:lvl>
                  <c:pt idx="0">
                    <c:v>1968</c:v>
                  </c:pt>
                  <c:pt idx="1">
                    <c:v>1969</c:v>
                  </c:pt>
                  <c:pt idx="2">
                    <c:v>1970</c:v>
                  </c:pt>
                  <c:pt idx="3">
                    <c:v>1971</c:v>
                  </c:pt>
                  <c:pt idx="4">
                    <c:v>1972</c:v>
                  </c:pt>
                  <c:pt idx="5">
                    <c:v>1973</c:v>
                  </c:pt>
                  <c:pt idx="6">
                    <c:v>1974</c:v>
                  </c:pt>
                  <c:pt idx="7">
                    <c:v>1975</c:v>
                  </c:pt>
                  <c:pt idx="8">
                    <c:v>1976</c:v>
                  </c:pt>
                  <c:pt idx="9">
                    <c:v>1977</c:v>
                  </c:pt>
                  <c:pt idx="10">
                    <c:v>1978</c:v>
                  </c:pt>
                  <c:pt idx="11">
                    <c:v>1979</c:v>
                  </c:pt>
                  <c:pt idx="12">
                    <c:v>1980</c:v>
                  </c:pt>
                  <c:pt idx="13">
                    <c:v>1981</c:v>
                  </c:pt>
                  <c:pt idx="14">
                    <c:v>1982</c:v>
                  </c:pt>
                  <c:pt idx="15">
                    <c:v>1983</c:v>
                  </c:pt>
                  <c:pt idx="16">
                    <c:v>1984</c:v>
                  </c:pt>
                  <c:pt idx="17">
                    <c:v>1985</c:v>
                  </c:pt>
                  <c:pt idx="18">
                    <c:v>1986</c:v>
                  </c:pt>
                  <c:pt idx="19">
                    <c:v>1987</c:v>
                  </c:pt>
                  <c:pt idx="20">
                    <c:v>1988</c:v>
                  </c:pt>
                  <c:pt idx="21">
                    <c:v>1989</c:v>
                  </c:pt>
                  <c:pt idx="22">
                    <c:v>1990</c:v>
                  </c:pt>
                  <c:pt idx="23">
                    <c:v>1991</c:v>
                  </c:pt>
                  <c:pt idx="24">
                    <c:v>1992</c:v>
                  </c:pt>
                  <c:pt idx="25">
                    <c:v>1993</c:v>
                  </c:pt>
                  <c:pt idx="26">
                    <c:v>1994</c:v>
                  </c:pt>
                  <c:pt idx="27">
                    <c:v>1995</c:v>
                  </c:pt>
                  <c:pt idx="28">
                    <c:v>1996</c:v>
                  </c:pt>
                  <c:pt idx="29">
                    <c:v>1997</c:v>
                  </c:pt>
                  <c:pt idx="30">
                    <c:v>1998</c:v>
                  </c:pt>
                  <c:pt idx="31">
                    <c:v>1999</c:v>
                  </c:pt>
                  <c:pt idx="32">
                    <c:v>2000</c:v>
                  </c:pt>
                  <c:pt idx="33">
                    <c:v>2001</c:v>
                  </c:pt>
                  <c:pt idx="34">
                    <c:v>2002</c:v>
                  </c:pt>
                  <c:pt idx="35">
                    <c:v>2003</c:v>
                  </c:pt>
                  <c:pt idx="36">
                    <c:v>2004</c:v>
                  </c:pt>
                  <c:pt idx="37">
                    <c:v>2005</c:v>
                  </c:pt>
                  <c:pt idx="38">
                    <c:v>2006</c:v>
                  </c:pt>
                  <c:pt idx="39">
                    <c:v>2007</c:v>
                  </c:pt>
                  <c:pt idx="40">
                    <c:v>2008</c:v>
                  </c:pt>
                  <c:pt idx="41">
                    <c:v>2009</c:v>
                  </c:pt>
                  <c:pt idx="42">
                    <c:v>2010</c:v>
                  </c:pt>
                  <c:pt idx="43">
                    <c:v>2011</c:v>
                  </c:pt>
                  <c:pt idx="44">
                    <c:v>2012</c:v>
                  </c:pt>
                  <c:pt idx="45">
                    <c:v>2013</c:v>
                  </c:pt>
                  <c:pt idx="46">
                    <c:v>2014</c:v>
                  </c:pt>
                  <c:pt idx="47">
                    <c:v>2015</c:v>
                  </c:pt>
                  <c:pt idx="48">
                    <c:v>2016</c:v>
                  </c:pt>
                  <c:pt idx="49">
                    <c:v>2017</c:v>
                  </c:pt>
                  <c:pt idx="50">
                    <c:v>2018</c:v>
                  </c:pt>
                </c:lvl>
                <c:lvl>
                  <c:pt idx="0">
                    <c:v>Pre-Tier 0</c:v>
                  </c:pt>
                  <c:pt idx="19">
                    <c:v>Tier 0</c:v>
                  </c:pt>
                  <c:pt idx="26">
                    <c:v>Tier 1</c:v>
                  </c:pt>
                  <c:pt idx="36">
                    <c:v>Tier 2</c:v>
                  </c:pt>
                  <c:pt idx="49">
                    <c:v>Tier 3</c:v>
                  </c:pt>
                </c:lvl>
              </c:multiLvlStrCache>
            </c:multiLvlStrRef>
          </c:cat>
          <c:val>
            <c:numRef>
              <c:f>Sheet2!$C$4:$C$60</c:f>
              <c:numCache>
                <c:formatCode>General</c:formatCode>
                <c:ptCount val="51"/>
                <c:pt idx="0">
                  <c:v>1127</c:v>
                </c:pt>
                <c:pt idx="1">
                  <c:v>1151</c:v>
                </c:pt>
                <c:pt idx="2">
                  <c:v>900</c:v>
                </c:pt>
                <c:pt idx="3">
                  <c:v>750</c:v>
                </c:pt>
                <c:pt idx="4">
                  <c:v>865</c:v>
                </c:pt>
                <c:pt idx="5">
                  <c:v>849</c:v>
                </c:pt>
                <c:pt idx="6">
                  <c:v>637</c:v>
                </c:pt>
                <c:pt idx="7">
                  <c:v>387</c:v>
                </c:pt>
                <c:pt idx="8">
                  <c:v>612</c:v>
                </c:pt>
                <c:pt idx="9">
                  <c:v>612</c:v>
                </c:pt>
                <c:pt idx="10">
                  <c:v>742</c:v>
                </c:pt>
                <c:pt idx="11">
                  <c:v>861</c:v>
                </c:pt>
                <c:pt idx="12">
                  <c:v>494</c:v>
                </c:pt>
                <c:pt idx="13">
                  <c:v>422</c:v>
                </c:pt>
                <c:pt idx="14">
                  <c:v>467</c:v>
                </c:pt>
                <c:pt idx="15">
                  <c:v>537</c:v>
                </c:pt>
                <c:pt idx="16">
                  <c:v>1025</c:v>
                </c:pt>
                <c:pt idx="17">
                  <c:v>1247</c:v>
                </c:pt>
                <c:pt idx="18">
                  <c:v>1531</c:v>
                </c:pt>
                <c:pt idx="19">
                  <c:v>1811</c:v>
                </c:pt>
                <c:pt idx="20">
                  <c:v>2018</c:v>
                </c:pt>
                <c:pt idx="21">
                  <c:v>2737</c:v>
                </c:pt>
                <c:pt idx="22">
                  <c:v>3688</c:v>
                </c:pt>
                <c:pt idx="23">
                  <c:v>4948</c:v>
                </c:pt>
                <c:pt idx="24">
                  <c:v>6151</c:v>
                </c:pt>
                <c:pt idx="25">
                  <c:v>7985</c:v>
                </c:pt>
                <c:pt idx="26">
                  <c:v>10760</c:v>
                </c:pt>
                <c:pt idx="27">
                  <c:v>15039</c:v>
                </c:pt>
                <c:pt idx="28">
                  <c:v>17847</c:v>
                </c:pt>
                <c:pt idx="29">
                  <c:v>26272</c:v>
                </c:pt>
                <c:pt idx="30">
                  <c:v>31380</c:v>
                </c:pt>
                <c:pt idx="31">
                  <c:v>39440</c:v>
                </c:pt>
                <c:pt idx="32">
                  <c:v>48377</c:v>
                </c:pt>
                <c:pt idx="33">
                  <c:v>54066</c:v>
                </c:pt>
                <c:pt idx="34">
                  <c:v>61666</c:v>
                </c:pt>
                <c:pt idx="35">
                  <c:v>69070</c:v>
                </c:pt>
                <c:pt idx="36">
                  <c:v>74652</c:v>
                </c:pt>
                <c:pt idx="37">
                  <c:v>86349</c:v>
                </c:pt>
                <c:pt idx="38">
                  <c:v>86913</c:v>
                </c:pt>
                <c:pt idx="39">
                  <c:v>91085</c:v>
                </c:pt>
                <c:pt idx="40">
                  <c:v>79162</c:v>
                </c:pt>
                <c:pt idx="41">
                  <c:v>56125</c:v>
                </c:pt>
                <c:pt idx="42">
                  <c:v>63261</c:v>
                </c:pt>
                <c:pt idx="43">
                  <c:v>61761</c:v>
                </c:pt>
                <c:pt idx="44">
                  <c:v>76909</c:v>
                </c:pt>
                <c:pt idx="45">
                  <c:v>86881</c:v>
                </c:pt>
                <c:pt idx="46">
                  <c:v>55614</c:v>
                </c:pt>
                <c:pt idx="47">
                  <c:v>51183</c:v>
                </c:pt>
                <c:pt idx="48">
                  <c:v>40338</c:v>
                </c:pt>
                <c:pt idx="49">
                  <c:v>10950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88A-446D-8D67-B48537AB66BD}"/>
            </c:ext>
          </c:extLst>
        </c:ser>
        <c:ser>
          <c:idx val="2"/>
          <c:order val="2"/>
          <c:tx>
            <c:strRef>
              <c:f>Sheet2!$D$3</c:f>
              <c:strCache>
                <c:ptCount val="1"/>
                <c:pt idx="0">
                  <c:v>Light Trucks</c:v>
                </c:pt>
              </c:strCache>
            </c:strRef>
          </c:tx>
          <c:invertIfNegative val="0"/>
          <c:cat>
            <c:multiLvlStrRef>
              <c:f>Sheet2!$A$4:$A$60</c:f>
              <c:multiLvlStrCache>
                <c:ptCount val="51"/>
                <c:lvl>
                  <c:pt idx="0">
                    <c:v>1968</c:v>
                  </c:pt>
                  <c:pt idx="1">
                    <c:v>1969</c:v>
                  </c:pt>
                  <c:pt idx="2">
                    <c:v>1970</c:v>
                  </c:pt>
                  <c:pt idx="3">
                    <c:v>1971</c:v>
                  </c:pt>
                  <c:pt idx="4">
                    <c:v>1972</c:v>
                  </c:pt>
                  <c:pt idx="5">
                    <c:v>1973</c:v>
                  </c:pt>
                  <c:pt idx="6">
                    <c:v>1974</c:v>
                  </c:pt>
                  <c:pt idx="7">
                    <c:v>1975</c:v>
                  </c:pt>
                  <c:pt idx="8">
                    <c:v>1976</c:v>
                  </c:pt>
                  <c:pt idx="9">
                    <c:v>1977</c:v>
                  </c:pt>
                  <c:pt idx="10">
                    <c:v>1978</c:v>
                  </c:pt>
                  <c:pt idx="11">
                    <c:v>1979</c:v>
                  </c:pt>
                  <c:pt idx="12">
                    <c:v>1980</c:v>
                  </c:pt>
                  <c:pt idx="13">
                    <c:v>1981</c:v>
                  </c:pt>
                  <c:pt idx="14">
                    <c:v>1982</c:v>
                  </c:pt>
                  <c:pt idx="15">
                    <c:v>1983</c:v>
                  </c:pt>
                  <c:pt idx="16">
                    <c:v>1984</c:v>
                  </c:pt>
                  <c:pt idx="17">
                    <c:v>1985</c:v>
                  </c:pt>
                  <c:pt idx="18">
                    <c:v>1986</c:v>
                  </c:pt>
                  <c:pt idx="19">
                    <c:v>1987</c:v>
                  </c:pt>
                  <c:pt idx="20">
                    <c:v>1988</c:v>
                  </c:pt>
                  <c:pt idx="21">
                    <c:v>1989</c:v>
                  </c:pt>
                  <c:pt idx="22">
                    <c:v>1990</c:v>
                  </c:pt>
                  <c:pt idx="23">
                    <c:v>1991</c:v>
                  </c:pt>
                  <c:pt idx="24">
                    <c:v>1992</c:v>
                  </c:pt>
                  <c:pt idx="25">
                    <c:v>1993</c:v>
                  </c:pt>
                  <c:pt idx="26">
                    <c:v>1994</c:v>
                  </c:pt>
                  <c:pt idx="27">
                    <c:v>1995</c:v>
                  </c:pt>
                  <c:pt idx="28">
                    <c:v>1996</c:v>
                  </c:pt>
                  <c:pt idx="29">
                    <c:v>1997</c:v>
                  </c:pt>
                  <c:pt idx="30">
                    <c:v>1998</c:v>
                  </c:pt>
                  <c:pt idx="31">
                    <c:v>1999</c:v>
                  </c:pt>
                  <c:pt idx="32">
                    <c:v>2000</c:v>
                  </c:pt>
                  <c:pt idx="33">
                    <c:v>2001</c:v>
                  </c:pt>
                  <c:pt idx="34">
                    <c:v>2002</c:v>
                  </c:pt>
                  <c:pt idx="35">
                    <c:v>2003</c:v>
                  </c:pt>
                  <c:pt idx="36">
                    <c:v>2004</c:v>
                  </c:pt>
                  <c:pt idx="37">
                    <c:v>2005</c:v>
                  </c:pt>
                  <c:pt idx="38">
                    <c:v>2006</c:v>
                  </c:pt>
                  <c:pt idx="39">
                    <c:v>2007</c:v>
                  </c:pt>
                  <c:pt idx="40">
                    <c:v>2008</c:v>
                  </c:pt>
                  <c:pt idx="41">
                    <c:v>2009</c:v>
                  </c:pt>
                  <c:pt idx="42">
                    <c:v>2010</c:v>
                  </c:pt>
                  <c:pt idx="43">
                    <c:v>2011</c:v>
                  </c:pt>
                  <c:pt idx="44">
                    <c:v>2012</c:v>
                  </c:pt>
                  <c:pt idx="45">
                    <c:v>2013</c:v>
                  </c:pt>
                  <c:pt idx="46">
                    <c:v>2014</c:v>
                  </c:pt>
                  <c:pt idx="47">
                    <c:v>2015</c:v>
                  </c:pt>
                  <c:pt idx="48">
                    <c:v>2016</c:v>
                  </c:pt>
                  <c:pt idx="49">
                    <c:v>2017</c:v>
                  </c:pt>
                  <c:pt idx="50">
                    <c:v>2018</c:v>
                  </c:pt>
                </c:lvl>
                <c:lvl>
                  <c:pt idx="0">
                    <c:v>Pre-Tier 0</c:v>
                  </c:pt>
                  <c:pt idx="19">
                    <c:v>Tier 0</c:v>
                  </c:pt>
                  <c:pt idx="26">
                    <c:v>Tier 1</c:v>
                  </c:pt>
                  <c:pt idx="36">
                    <c:v>Tier 2</c:v>
                  </c:pt>
                  <c:pt idx="49">
                    <c:v>Tier 3</c:v>
                  </c:pt>
                </c:lvl>
              </c:multiLvlStrCache>
            </c:multiLvlStrRef>
          </c:cat>
          <c:val>
            <c:numRef>
              <c:f>Sheet2!$D$4:$D$60</c:f>
              <c:numCache>
                <c:formatCode>General</c:formatCode>
                <c:ptCount val="51"/>
                <c:pt idx="0">
                  <c:v>430</c:v>
                </c:pt>
                <c:pt idx="1">
                  <c:v>552</c:v>
                </c:pt>
                <c:pt idx="2">
                  <c:v>591</c:v>
                </c:pt>
                <c:pt idx="3">
                  <c:v>628</c:v>
                </c:pt>
                <c:pt idx="4">
                  <c:v>1110</c:v>
                </c:pt>
                <c:pt idx="5">
                  <c:v>681</c:v>
                </c:pt>
                <c:pt idx="6">
                  <c:v>545</c:v>
                </c:pt>
                <c:pt idx="7">
                  <c:v>548</c:v>
                </c:pt>
                <c:pt idx="8">
                  <c:v>1063</c:v>
                </c:pt>
                <c:pt idx="9">
                  <c:v>1181</c:v>
                </c:pt>
                <c:pt idx="10">
                  <c:v>1478</c:v>
                </c:pt>
                <c:pt idx="11">
                  <c:v>1435</c:v>
                </c:pt>
                <c:pt idx="12">
                  <c:v>583</c:v>
                </c:pt>
                <c:pt idx="13">
                  <c:v>849</c:v>
                </c:pt>
                <c:pt idx="14">
                  <c:v>944</c:v>
                </c:pt>
                <c:pt idx="15">
                  <c:v>1077</c:v>
                </c:pt>
                <c:pt idx="16">
                  <c:v>1818</c:v>
                </c:pt>
                <c:pt idx="17">
                  <c:v>2195</c:v>
                </c:pt>
                <c:pt idx="18">
                  <c:v>2698</c:v>
                </c:pt>
                <c:pt idx="19">
                  <c:v>2214</c:v>
                </c:pt>
                <c:pt idx="20">
                  <c:v>3268</c:v>
                </c:pt>
                <c:pt idx="21">
                  <c:v>4898</c:v>
                </c:pt>
                <c:pt idx="22">
                  <c:v>5134</c:v>
                </c:pt>
                <c:pt idx="23">
                  <c:v>5669</c:v>
                </c:pt>
                <c:pt idx="24">
                  <c:v>6940</c:v>
                </c:pt>
                <c:pt idx="25">
                  <c:v>9320</c:v>
                </c:pt>
                <c:pt idx="26">
                  <c:v>13038</c:v>
                </c:pt>
                <c:pt idx="27">
                  <c:v>14635</c:v>
                </c:pt>
                <c:pt idx="28">
                  <c:v>14235</c:v>
                </c:pt>
                <c:pt idx="29">
                  <c:v>20415</c:v>
                </c:pt>
                <c:pt idx="30">
                  <c:v>18737</c:v>
                </c:pt>
                <c:pt idx="31">
                  <c:v>25920</c:v>
                </c:pt>
                <c:pt idx="32">
                  <c:v>27582</c:v>
                </c:pt>
                <c:pt idx="33">
                  <c:v>30689</c:v>
                </c:pt>
                <c:pt idx="34">
                  <c:v>30575</c:v>
                </c:pt>
                <c:pt idx="35">
                  <c:v>32493</c:v>
                </c:pt>
                <c:pt idx="36">
                  <c:v>38438</c:v>
                </c:pt>
                <c:pt idx="37">
                  <c:v>38314</c:v>
                </c:pt>
                <c:pt idx="38">
                  <c:v>43056</c:v>
                </c:pt>
                <c:pt idx="39">
                  <c:v>41469</c:v>
                </c:pt>
                <c:pt idx="40">
                  <c:v>37616</c:v>
                </c:pt>
                <c:pt idx="41">
                  <c:v>17936</c:v>
                </c:pt>
                <c:pt idx="42">
                  <c:v>22839</c:v>
                </c:pt>
                <c:pt idx="43">
                  <c:v>34045</c:v>
                </c:pt>
                <c:pt idx="44">
                  <c:v>36587</c:v>
                </c:pt>
                <c:pt idx="45">
                  <c:v>43798</c:v>
                </c:pt>
                <c:pt idx="46">
                  <c:v>66349</c:v>
                </c:pt>
                <c:pt idx="47">
                  <c:v>77804</c:v>
                </c:pt>
                <c:pt idx="48">
                  <c:v>79465</c:v>
                </c:pt>
                <c:pt idx="49">
                  <c:v>25069</c:v>
                </c:pt>
                <c:pt idx="5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88A-446D-8D67-B48537AB66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5"/>
        <c:overlap val="100"/>
        <c:axId val="110773376"/>
        <c:axId val="110771200"/>
      </c:barChart>
      <c:catAx>
        <c:axId val="1107592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en-US"/>
          </a:p>
        </c:txPr>
        <c:crossAx val="110769280"/>
        <c:crosses val="autoZero"/>
        <c:auto val="1"/>
        <c:lblAlgn val="ctr"/>
        <c:lblOffset val="100"/>
        <c:tickLblSkip val="1"/>
        <c:noMultiLvlLbl val="0"/>
      </c:catAx>
      <c:valAx>
        <c:axId val="11076928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emissions</a:t>
                </a:r>
                <a:r>
                  <a:rPr lang="en-US" baseline="0"/>
                  <a:t> standard (</a:t>
                </a:r>
                <a:r>
                  <a:rPr lang="en-US"/>
                  <a:t>grams/mile)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10759296"/>
        <c:crosses val="autoZero"/>
        <c:crossBetween val="between"/>
      </c:valAx>
      <c:valAx>
        <c:axId val="110771200"/>
        <c:scaling>
          <c:orientation val="minMax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</a:t>
                </a:r>
                <a:r>
                  <a:rPr lang="en-US" baseline="0"/>
                  <a:t> of registered vehicles</a:t>
                </a:r>
                <a:endParaRPr lang="en-US"/>
              </a:p>
            </c:rich>
          </c:tx>
          <c:overlay val="0"/>
        </c:title>
        <c:numFmt formatCode="#,##0" sourceLinked="0"/>
        <c:majorTickMark val="out"/>
        <c:minorTickMark val="none"/>
        <c:tickLblPos val="nextTo"/>
        <c:crossAx val="110773376"/>
        <c:crosses val="max"/>
        <c:crossBetween val="between"/>
      </c:valAx>
      <c:catAx>
        <c:axId val="11077337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10771200"/>
        <c:crosses val="autoZero"/>
        <c:auto val="1"/>
        <c:lblAlgn val="ctr"/>
        <c:lblOffset val="100"/>
        <c:noMultiLvlLbl val="0"/>
      </c:catAx>
    </c:plotArea>
    <c:legend>
      <c:legendPos val="b"/>
      <c:overlay val="0"/>
    </c:legend>
    <c:plotVisOnly val="1"/>
    <c:dispBlanksAs val="gap"/>
    <c:showDLblsOverMax val="0"/>
  </c:chart>
  <c:externalData r:id="rId1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[Copy of Compiled statewide data.xlsx]Source!PivotTable16</c:name>
    <c:fmtId val="27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2017 Statewide</a:t>
            </a:r>
            <a:r>
              <a:rPr lang="en-US" baseline="0" dirty="0"/>
              <a:t> Annual Emissions by Source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Source!$B$7</c:f>
              <c:strCache>
                <c:ptCount val="1"/>
                <c:pt idx="0">
                  <c:v>Sum of NOX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multiLvlStrRef>
              <c:f>Source!$A$8:$A$33</c:f>
              <c:multiLvlStrCache>
                <c:ptCount val="19"/>
                <c:lvl>
                  <c:pt idx="0">
                    <c:v>Industrial Processes</c:v>
                  </c:pt>
                  <c:pt idx="1">
                    <c:v>Miscellaneous Area Sources</c:v>
                  </c:pt>
                  <c:pt idx="2">
                    <c:v>Mobile Sources</c:v>
                  </c:pt>
                  <c:pt idx="3">
                    <c:v>Solvent Utilization</c:v>
                  </c:pt>
                  <c:pt idx="4">
                    <c:v>Stationary Source Fuel Combustion</c:v>
                  </c:pt>
                  <c:pt idx="5">
                    <c:v>Storage and Transport</c:v>
                  </c:pt>
                  <c:pt idx="6">
                    <c:v>Waste Disposal, Treatment, and Recovery</c:v>
                  </c:pt>
                  <c:pt idx="7">
                    <c:v>Mobile Sources</c:v>
                  </c:pt>
                  <c:pt idx="8">
                    <c:v>Industrial Processes</c:v>
                  </c:pt>
                  <c:pt idx="9">
                    <c:v>Waste Disposal, Treatment, and Recovery</c:v>
                  </c:pt>
                  <c:pt idx="10">
                    <c:v>Mobile Sources</c:v>
                  </c:pt>
                  <c:pt idx="11">
                    <c:v>Chemical Evaporation</c:v>
                  </c:pt>
                  <c:pt idx="12">
                    <c:v>External Combustion</c:v>
                  </c:pt>
                  <c:pt idx="13">
                    <c:v>External Combustion Boilers</c:v>
                  </c:pt>
                  <c:pt idx="14">
                    <c:v>Industrial Processes</c:v>
                  </c:pt>
                  <c:pt idx="15">
                    <c:v>Internal Combustion Engines</c:v>
                  </c:pt>
                  <c:pt idx="16">
                    <c:v>Mobile Sources</c:v>
                  </c:pt>
                  <c:pt idx="17">
                    <c:v>Waste Disposal</c:v>
                  </c:pt>
                  <c:pt idx="18">
                    <c:v>Mobile Sources</c:v>
                  </c:pt>
                </c:lvl>
                <c:lvl>
                  <c:pt idx="0">
                    <c:v>Area</c:v>
                  </c:pt>
                  <c:pt idx="7">
                    <c:v>Non-Road</c:v>
                  </c:pt>
                  <c:pt idx="8">
                    <c:v>Oil &amp; Gas</c:v>
                  </c:pt>
                  <c:pt idx="10">
                    <c:v>On-road</c:v>
                  </c:pt>
                  <c:pt idx="11">
                    <c:v>Point</c:v>
                  </c:pt>
                  <c:pt idx="18">
                    <c:v>VOC Refuel</c:v>
                  </c:pt>
                </c:lvl>
              </c:multiLvlStrCache>
            </c:multiLvlStrRef>
          </c:cat>
          <c:val>
            <c:numRef>
              <c:f>Source!$B$8:$B$33</c:f>
              <c:numCache>
                <c:formatCode>General</c:formatCode>
                <c:ptCount val="19"/>
                <c:pt idx="1">
                  <c:v>714.78544389334388</c:v>
                </c:pt>
                <c:pt idx="4">
                  <c:v>6533.3184999792029</c:v>
                </c:pt>
                <c:pt idx="6">
                  <c:v>17.456343683237431</c:v>
                </c:pt>
                <c:pt idx="7">
                  <c:v>15258.785757588697</c:v>
                </c:pt>
                <c:pt idx="8">
                  <c:v>12970.493953442039</c:v>
                </c:pt>
                <c:pt idx="10">
                  <c:v>57386.90429291709</c:v>
                </c:pt>
                <c:pt idx="11">
                  <c:v>0.42995</c:v>
                </c:pt>
                <c:pt idx="12">
                  <c:v>37.163319373699998</c:v>
                </c:pt>
                <c:pt idx="13">
                  <c:v>32388.912606282218</c:v>
                </c:pt>
                <c:pt idx="14">
                  <c:v>4219.4782322069623</c:v>
                </c:pt>
                <c:pt idx="15">
                  <c:v>4007.0696915849503</c:v>
                </c:pt>
                <c:pt idx="16">
                  <c:v>4745.0548086700792</c:v>
                </c:pt>
                <c:pt idx="17">
                  <c:v>237.99255720000002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A3-4676-9D08-61FEC1C59D64}"/>
            </c:ext>
          </c:extLst>
        </c:ser>
        <c:ser>
          <c:idx val="1"/>
          <c:order val="1"/>
          <c:tx>
            <c:strRef>
              <c:f>Source!$C$7</c:f>
              <c:strCache>
                <c:ptCount val="1"/>
                <c:pt idx="0">
                  <c:v>Sum of VOC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multiLvlStrRef>
              <c:f>Source!$A$8:$A$33</c:f>
              <c:multiLvlStrCache>
                <c:ptCount val="19"/>
                <c:lvl>
                  <c:pt idx="0">
                    <c:v>Industrial Processes</c:v>
                  </c:pt>
                  <c:pt idx="1">
                    <c:v>Miscellaneous Area Sources</c:v>
                  </c:pt>
                  <c:pt idx="2">
                    <c:v>Mobile Sources</c:v>
                  </c:pt>
                  <c:pt idx="3">
                    <c:v>Solvent Utilization</c:v>
                  </c:pt>
                  <c:pt idx="4">
                    <c:v>Stationary Source Fuel Combustion</c:v>
                  </c:pt>
                  <c:pt idx="5">
                    <c:v>Storage and Transport</c:v>
                  </c:pt>
                  <c:pt idx="6">
                    <c:v>Waste Disposal, Treatment, and Recovery</c:v>
                  </c:pt>
                  <c:pt idx="7">
                    <c:v>Mobile Sources</c:v>
                  </c:pt>
                  <c:pt idx="8">
                    <c:v>Industrial Processes</c:v>
                  </c:pt>
                  <c:pt idx="9">
                    <c:v>Waste Disposal, Treatment, and Recovery</c:v>
                  </c:pt>
                  <c:pt idx="10">
                    <c:v>Mobile Sources</c:v>
                  </c:pt>
                  <c:pt idx="11">
                    <c:v>Chemical Evaporation</c:v>
                  </c:pt>
                  <c:pt idx="12">
                    <c:v>External Combustion</c:v>
                  </c:pt>
                  <c:pt idx="13">
                    <c:v>External Combustion Boilers</c:v>
                  </c:pt>
                  <c:pt idx="14">
                    <c:v>Industrial Processes</c:v>
                  </c:pt>
                  <c:pt idx="15">
                    <c:v>Internal Combustion Engines</c:v>
                  </c:pt>
                  <c:pt idx="16">
                    <c:v>Mobile Sources</c:v>
                  </c:pt>
                  <c:pt idx="17">
                    <c:v>Waste Disposal</c:v>
                  </c:pt>
                  <c:pt idx="18">
                    <c:v>Mobile Sources</c:v>
                  </c:pt>
                </c:lvl>
                <c:lvl>
                  <c:pt idx="0">
                    <c:v>Area</c:v>
                  </c:pt>
                  <c:pt idx="7">
                    <c:v>Non-Road</c:v>
                  </c:pt>
                  <c:pt idx="8">
                    <c:v>Oil &amp; Gas</c:v>
                  </c:pt>
                  <c:pt idx="10">
                    <c:v>On-road</c:v>
                  </c:pt>
                  <c:pt idx="11">
                    <c:v>Point</c:v>
                  </c:pt>
                  <c:pt idx="18">
                    <c:v>VOC Refuel</c:v>
                  </c:pt>
                </c:lvl>
              </c:multiLvlStrCache>
            </c:multiLvlStrRef>
          </c:cat>
          <c:val>
            <c:numRef>
              <c:f>Source!$C$8:$C$33</c:f>
              <c:numCache>
                <c:formatCode>General</c:formatCode>
                <c:ptCount val="19"/>
                <c:pt idx="0">
                  <c:v>618.86998227841798</c:v>
                </c:pt>
                <c:pt idx="1">
                  <c:v>11575.63482432735</c:v>
                </c:pt>
                <c:pt idx="3">
                  <c:v>23912.127878825009</c:v>
                </c:pt>
                <c:pt idx="4">
                  <c:v>2146.6390639708602</c:v>
                </c:pt>
                <c:pt idx="5">
                  <c:v>3155.3262398002821</c:v>
                </c:pt>
                <c:pt idx="6">
                  <c:v>1207.8668474792846</c:v>
                </c:pt>
                <c:pt idx="7">
                  <c:v>10327.34755004197</c:v>
                </c:pt>
                <c:pt idx="8">
                  <c:v>67993.393032179403</c:v>
                </c:pt>
                <c:pt idx="9">
                  <c:v>314.22142504999999</c:v>
                </c:pt>
                <c:pt idx="10">
                  <c:v>19618.653773536182</c:v>
                </c:pt>
                <c:pt idx="11">
                  <c:v>1716.3322391240624</c:v>
                </c:pt>
                <c:pt idx="12">
                  <c:v>2.3901705751884994</c:v>
                </c:pt>
                <c:pt idx="13">
                  <c:v>276.55879811311348</c:v>
                </c:pt>
                <c:pt idx="14">
                  <c:v>2742.7983920179313</c:v>
                </c:pt>
                <c:pt idx="15">
                  <c:v>229.8503594399844</c:v>
                </c:pt>
                <c:pt idx="16">
                  <c:v>307.01069283832391</c:v>
                </c:pt>
                <c:pt idx="17">
                  <c:v>479.67876421750003</c:v>
                </c:pt>
                <c:pt idx="18">
                  <c:v>1751.7368521371054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4A3-4676-9D08-61FEC1C59D64}"/>
            </c:ext>
          </c:extLst>
        </c:ser>
        <c:ser>
          <c:idx val="2"/>
          <c:order val="2"/>
          <c:tx>
            <c:strRef>
              <c:f>Source!$D$7</c:f>
              <c:strCache>
                <c:ptCount val="1"/>
                <c:pt idx="0">
                  <c:v>Sum of PM25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multiLvlStrRef>
              <c:f>Source!$A$8:$A$33</c:f>
              <c:multiLvlStrCache>
                <c:ptCount val="19"/>
                <c:lvl>
                  <c:pt idx="0">
                    <c:v>Industrial Processes</c:v>
                  </c:pt>
                  <c:pt idx="1">
                    <c:v>Miscellaneous Area Sources</c:v>
                  </c:pt>
                  <c:pt idx="2">
                    <c:v>Mobile Sources</c:v>
                  </c:pt>
                  <c:pt idx="3">
                    <c:v>Solvent Utilization</c:v>
                  </c:pt>
                  <c:pt idx="4">
                    <c:v>Stationary Source Fuel Combustion</c:v>
                  </c:pt>
                  <c:pt idx="5">
                    <c:v>Storage and Transport</c:v>
                  </c:pt>
                  <c:pt idx="6">
                    <c:v>Waste Disposal, Treatment, and Recovery</c:v>
                  </c:pt>
                  <c:pt idx="7">
                    <c:v>Mobile Sources</c:v>
                  </c:pt>
                  <c:pt idx="8">
                    <c:v>Industrial Processes</c:v>
                  </c:pt>
                  <c:pt idx="9">
                    <c:v>Waste Disposal, Treatment, and Recovery</c:v>
                  </c:pt>
                  <c:pt idx="10">
                    <c:v>Mobile Sources</c:v>
                  </c:pt>
                  <c:pt idx="11">
                    <c:v>Chemical Evaporation</c:v>
                  </c:pt>
                  <c:pt idx="12">
                    <c:v>External Combustion</c:v>
                  </c:pt>
                  <c:pt idx="13">
                    <c:v>External Combustion Boilers</c:v>
                  </c:pt>
                  <c:pt idx="14">
                    <c:v>Industrial Processes</c:v>
                  </c:pt>
                  <c:pt idx="15">
                    <c:v>Internal Combustion Engines</c:v>
                  </c:pt>
                  <c:pt idx="16">
                    <c:v>Mobile Sources</c:v>
                  </c:pt>
                  <c:pt idx="17">
                    <c:v>Waste Disposal</c:v>
                  </c:pt>
                  <c:pt idx="18">
                    <c:v>Mobile Sources</c:v>
                  </c:pt>
                </c:lvl>
                <c:lvl>
                  <c:pt idx="0">
                    <c:v>Area</c:v>
                  </c:pt>
                  <c:pt idx="7">
                    <c:v>Non-Road</c:v>
                  </c:pt>
                  <c:pt idx="8">
                    <c:v>Oil &amp; Gas</c:v>
                  </c:pt>
                  <c:pt idx="10">
                    <c:v>On-road</c:v>
                  </c:pt>
                  <c:pt idx="11">
                    <c:v>Point</c:v>
                  </c:pt>
                  <c:pt idx="18">
                    <c:v>VOC Refuel</c:v>
                  </c:pt>
                </c:lvl>
              </c:multiLvlStrCache>
            </c:multiLvlStrRef>
          </c:cat>
          <c:val>
            <c:numRef>
              <c:f>Source!$D$8:$D$33</c:f>
              <c:numCache>
                <c:formatCode>General</c:formatCode>
                <c:ptCount val="19"/>
                <c:pt idx="0">
                  <c:v>3835.2942531773733</c:v>
                </c:pt>
                <c:pt idx="1">
                  <c:v>10326.721061885841</c:v>
                </c:pt>
                <c:pt idx="2">
                  <c:v>6422.5795922876014</c:v>
                </c:pt>
                <c:pt idx="4">
                  <c:v>1813.1585770987961</c:v>
                </c:pt>
                <c:pt idx="6">
                  <c:v>125.84371796928016</c:v>
                </c:pt>
                <c:pt idx="7">
                  <c:v>926.64953667392956</c:v>
                </c:pt>
                <c:pt idx="8">
                  <c:v>471.45651150431956</c:v>
                </c:pt>
                <c:pt idx="10">
                  <c:v>4531.522194021547</c:v>
                </c:pt>
                <c:pt idx="11">
                  <c:v>4.37309211</c:v>
                </c:pt>
                <c:pt idx="12">
                  <c:v>2.9250954936131999</c:v>
                </c:pt>
                <c:pt idx="13">
                  <c:v>1521.7317452335553</c:v>
                </c:pt>
                <c:pt idx="14">
                  <c:v>2452.4495172063221</c:v>
                </c:pt>
                <c:pt idx="15">
                  <c:v>269.84087194899541</c:v>
                </c:pt>
                <c:pt idx="16">
                  <c:v>205.63905170840022</c:v>
                </c:pt>
                <c:pt idx="17">
                  <c:v>65.400254096127753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4A3-4676-9D08-61FEC1C59D64}"/>
            </c:ext>
          </c:extLst>
        </c:ser>
        <c:ser>
          <c:idx val="3"/>
          <c:order val="3"/>
          <c:tx>
            <c:strRef>
              <c:f>Source!$E$7</c:f>
              <c:strCache>
                <c:ptCount val="1"/>
                <c:pt idx="0">
                  <c:v>Sum of NH3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multiLvlStrRef>
              <c:f>Source!$A$8:$A$33</c:f>
              <c:multiLvlStrCache>
                <c:ptCount val="19"/>
                <c:lvl>
                  <c:pt idx="0">
                    <c:v>Industrial Processes</c:v>
                  </c:pt>
                  <c:pt idx="1">
                    <c:v>Miscellaneous Area Sources</c:v>
                  </c:pt>
                  <c:pt idx="2">
                    <c:v>Mobile Sources</c:v>
                  </c:pt>
                  <c:pt idx="3">
                    <c:v>Solvent Utilization</c:v>
                  </c:pt>
                  <c:pt idx="4">
                    <c:v>Stationary Source Fuel Combustion</c:v>
                  </c:pt>
                  <c:pt idx="5">
                    <c:v>Storage and Transport</c:v>
                  </c:pt>
                  <c:pt idx="6">
                    <c:v>Waste Disposal, Treatment, and Recovery</c:v>
                  </c:pt>
                  <c:pt idx="7">
                    <c:v>Mobile Sources</c:v>
                  </c:pt>
                  <c:pt idx="8">
                    <c:v>Industrial Processes</c:v>
                  </c:pt>
                  <c:pt idx="9">
                    <c:v>Waste Disposal, Treatment, and Recovery</c:v>
                  </c:pt>
                  <c:pt idx="10">
                    <c:v>Mobile Sources</c:v>
                  </c:pt>
                  <c:pt idx="11">
                    <c:v>Chemical Evaporation</c:v>
                  </c:pt>
                  <c:pt idx="12">
                    <c:v>External Combustion</c:v>
                  </c:pt>
                  <c:pt idx="13">
                    <c:v>External Combustion Boilers</c:v>
                  </c:pt>
                  <c:pt idx="14">
                    <c:v>Industrial Processes</c:v>
                  </c:pt>
                  <c:pt idx="15">
                    <c:v>Internal Combustion Engines</c:v>
                  </c:pt>
                  <c:pt idx="16">
                    <c:v>Mobile Sources</c:v>
                  </c:pt>
                  <c:pt idx="17">
                    <c:v>Waste Disposal</c:v>
                  </c:pt>
                  <c:pt idx="18">
                    <c:v>Mobile Sources</c:v>
                  </c:pt>
                </c:lvl>
                <c:lvl>
                  <c:pt idx="0">
                    <c:v>Area</c:v>
                  </c:pt>
                  <c:pt idx="7">
                    <c:v>Non-Road</c:v>
                  </c:pt>
                  <c:pt idx="8">
                    <c:v>Oil &amp; Gas</c:v>
                  </c:pt>
                  <c:pt idx="10">
                    <c:v>On-road</c:v>
                  </c:pt>
                  <c:pt idx="11">
                    <c:v>Point</c:v>
                  </c:pt>
                  <c:pt idx="18">
                    <c:v>VOC Refuel</c:v>
                  </c:pt>
                </c:lvl>
              </c:multiLvlStrCache>
            </c:multiLvlStrRef>
          </c:cat>
          <c:val>
            <c:numRef>
              <c:f>Source!$E$8:$E$33</c:f>
              <c:numCache>
                <c:formatCode>General</c:formatCode>
                <c:ptCount val="19"/>
                <c:pt idx="1">
                  <c:v>22766.828353226007</c:v>
                </c:pt>
                <c:pt idx="4">
                  <c:v>181.12857159791099</c:v>
                </c:pt>
                <c:pt idx="6">
                  <c:v>73.437152663679697</c:v>
                </c:pt>
                <c:pt idx="7">
                  <c:v>20.003979634197737</c:v>
                </c:pt>
                <c:pt idx="8">
                  <c:v>0</c:v>
                </c:pt>
                <c:pt idx="10">
                  <c:v>1036.3511031544931</c:v>
                </c:pt>
                <c:pt idx="11">
                  <c:v>1.4511562500000001</c:v>
                </c:pt>
                <c:pt idx="12">
                  <c:v>0.26354805620000005</c:v>
                </c:pt>
                <c:pt idx="13">
                  <c:v>29.311869546265985</c:v>
                </c:pt>
                <c:pt idx="14">
                  <c:v>281.39071419265599</c:v>
                </c:pt>
                <c:pt idx="15">
                  <c:v>171.16667917191941</c:v>
                </c:pt>
                <c:pt idx="16">
                  <c:v>4.9659000000000002E-2</c:v>
                </c:pt>
                <c:pt idx="17">
                  <c:v>4.3102738250000001E-2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4A3-4676-9D08-61FEC1C59D64}"/>
            </c:ext>
          </c:extLst>
        </c:ser>
        <c:ser>
          <c:idx val="4"/>
          <c:order val="4"/>
          <c:tx>
            <c:strRef>
              <c:f>Source!$F$7</c:f>
              <c:strCache>
                <c:ptCount val="1"/>
                <c:pt idx="0">
                  <c:v>Sum of SO2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multiLvlStrRef>
              <c:f>Source!$A$8:$A$33</c:f>
              <c:multiLvlStrCache>
                <c:ptCount val="19"/>
                <c:lvl>
                  <c:pt idx="0">
                    <c:v>Industrial Processes</c:v>
                  </c:pt>
                  <c:pt idx="1">
                    <c:v>Miscellaneous Area Sources</c:v>
                  </c:pt>
                  <c:pt idx="2">
                    <c:v>Mobile Sources</c:v>
                  </c:pt>
                  <c:pt idx="3">
                    <c:v>Solvent Utilization</c:v>
                  </c:pt>
                  <c:pt idx="4">
                    <c:v>Stationary Source Fuel Combustion</c:v>
                  </c:pt>
                  <c:pt idx="5">
                    <c:v>Storage and Transport</c:v>
                  </c:pt>
                  <c:pt idx="6">
                    <c:v>Waste Disposal, Treatment, and Recovery</c:v>
                  </c:pt>
                  <c:pt idx="7">
                    <c:v>Mobile Sources</c:v>
                  </c:pt>
                  <c:pt idx="8">
                    <c:v>Industrial Processes</c:v>
                  </c:pt>
                  <c:pt idx="9">
                    <c:v>Waste Disposal, Treatment, and Recovery</c:v>
                  </c:pt>
                  <c:pt idx="10">
                    <c:v>Mobile Sources</c:v>
                  </c:pt>
                  <c:pt idx="11">
                    <c:v>Chemical Evaporation</c:v>
                  </c:pt>
                  <c:pt idx="12">
                    <c:v>External Combustion</c:v>
                  </c:pt>
                  <c:pt idx="13">
                    <c:v>External Combustion Boilers</c:v>
                  </c:pt>
                  <c:pt idx="14">
                    <c:v>Industrial Processes</c:v>
                  </c:pt>
                  <c:pt idx="15">
                    <c:v>Internal Combustion Engines</c:v>
                  </c:pt>
                  <c:pt idx="16">
                    <c:v>Mobile Sources</c:v>
                  </c:pt>
                  <c:pt idx="17">
                    <c:v>Waste Disposal</c:v>
                  </c:pt>
                  <c:pt idx="18">
                    <c:v>Mobile Sources</c:v>
                  </c:pt>
                </c:lvl>
                <c:lvl>
                  <c:pt idx="0">
                    <c:v>Area</c:v>
                  </c:pt>
                  <c:pt idx="7">
                    <c:v>Non-Road</c:v>
                  </c:pt>
                  <c:pt idx="8">
                    <c:v>Oil &amp; Gas</c:v>
                  </c:pt>
                  <c:pt idx="10">
                    <c:v>On-road</c:v>
                  </c:pt>
                  <c:pt idx="11">
                    <c:v>Point</c:v>
                  </c:pt>
                  <c:pt idx="18">
                    <c:v>VOC Refuel</c:v>
                  </c:pt>
                </c:lvl>
              </c:multiLvlStrCache>
            </c:multiLvlStrRef>
          </c:cat>
          <c:val>
            <c:numRef>
              <c:f>Source!$F$8:$F$33</c:f>
              <c:numCache>
                <c:formatCode>General</c:formatCode>
                <c:ptCount val="19"/>
                <c:pt idx="1">
                  <c:v>359.10187572133361</c:v>
                </c:pt>
                <c:pt idx="4">
                  <c:v>296.07985263966259</c:v>
                </c:pt>
                <c:pt idx="6">
                  <c:v>3.2148221940895043</c:v>
                </c:pt>
                <c:pt idx="7">
                  <c:v>162.2041280699151</c:v>
                </c:pt>
                <c:pt idx="8">
                  <c:v>27.096066507855273</c:v>
                </c:pt>
                <c:pt idx="10">
                  <c:v>326.73561071561073</c:v>
                </c:pt>
                <c:pt idx="11">
                  <c:v>0.10483000000000001</c:v>
                </c:pt>
                <c:pt idx="12">
                  <c:v>0.26118350489919995</c:v>
                </c:pt>
                <c:pt idx="13">
                  <c:v>11510.044066283401</c:v>
                </c:pt>
                <c:pt idx="14">
                  <c:v>1319.9558326184622</c:v>
                </c:pt>
                <c:pt idx="15">
                  <c:v>45.776443052427815</c:v>
                </c:pt>
                <c:pt idx="16">
                  <c:v>9.0430657671638297</c:v>
                </c:pt>
                <c:pt idx="17">
                  <c:v>16.189608109350001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4A3-4676-9D08-61FEC1C59D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573497056"/>
        <c:axId val="573498696"/>
      </c:barChart>
      <c:catAx>
        <c:axId val="573497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3498696"/>
        <c:crosses val="autoZero"/>
        <c:auto val="1"/>
        <c:lblAlgn val="ctr"/>
        <c:lblOffset val="100"/>
        <c:noMultiLvlLbl val="0"/>
      </c:catAx>
      <c:valAx>
        <c:axId val="573498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tons per 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3497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[Copy of Compiled statewide data.xlsx]County!PivotTable13</c:name>
    <c:fmtId val="1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2017 Statewide Annual Emissions by County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County!$B$7</c:f>
              <c:strCache>
                <c:ptCount val="1"/>
                <c:pt idx="0">
                  <c:v>Sum of NOX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County!$A$8:$A$38</c:f>
              <c:strCache>
                <c:ptCount val="30"/>
                <c:pt idx="0">
                  <c:v>Beaver</c:v>
                </c:pt>
                <c:pt idx="1">
                  <c:v>Box Elder</c:v>
                </c:pt>
                <c:pt idx="2">
                  <c:v>Cache</c:v>
                </c:pt>
                <c:pt idx="3">
                  <c:v>Carbon</c:v>
                </c:pt>
                <c:pt idx="4">
                  <c:v>Daggett</c:v>
                </c:pt>
                <c:pt idx="5">
                  <c:v>Davis</c:v>
                </c:pt>
                <c:pt idx="6">
                  <c:v>Duchesne</c:v>
                </c:pt>
                <c:pt idx="7">
                  <c:v>Emery</c:v>
                </c:pt>
                <c:pt idx="8">
                  <c:v>Garfield</c:v>
                </c:pt>
                <c:pt idx="9">
                  <c:v>Grand</c:v>
                </c:pt>
                <c:pt idx="10">
                  <c:v>Iron</c:v>
                </c:pt>
                <c:pt idx="11">
                  <c:v>Juab</c:v>
                </c:pt>
                <c:pt idx="12">
                  <c:v>Kane</c:v>
                </c:pt>
                <c:pt idx="13">
                  <c:v>Millard</c:v>
                </c:pt>
                <c:pt idx="14">
                  <c:v>Morgan</c:v>
                </c:pt>
                <c:pt idx="15">
                  <c:v>Multiple (portable facilities)</c:v>
                </c:pt>
                <c:pt idx="16">
                  <c:v>Piute</c:v>
                </c:pt>
                <c:pt idx="17">
                  <c:v>Rich</c:v>
                </c:pt>
                <c:pt idx="18">
                  <c:v>Salt Lake</c:v>
                </c:pt>
                <c:pt idx="19">
                  <c:v>San Juan</c:v>
                </c:pt>
                <c:pt idx="20">
                  <c:v>Sanpete</c:v>
                </c:pt>
                <c:pt idx="21">
                  <c:v>Sevier</c:v>
                </c:pt>
                <c:pt idx="22">
                  <c:v>Summit</c:v>
                </c:pt>
                <c:pt idx="23">
                  <c:v>Tooele</c:v>
                </c:pt>
                <c:pt idx="24">
                  <c:v>Uintah</c:v>
                </c:pt>
                <c:pt idx="25">
                  <c:v>Utah</c:v>
                </c:pt>
                <c:pt idx="26">
                  <c:v>Wasatch</c:v>
                </c:pt>
                <c:pt idx="27">
                  <c:v>Washington</c:v>
                </c:pt>
                <c:pt idx="28">
                  <c:v>Wayne</c:v>
                </c:pt>
                <c:pt idx="29">
                  <c:v>Weber</c:v>
                </c:pt>
              </c:strCache>
            </c:strRef>
          </c:cat>
          <c:val>
            <c:numRef>
              <c:f>County!$B$8:$B$38</c:f>
              <c:numCache>
                <c:formatCode>General</c:formatCode>
                <c:ptCount val="30"/>
                <c:pt idx="0">
                  <c:v>1916.0216515033342</c:v>
                </c:pt>
                <c:pt idx="1">
                  <c:v>4085.5783992056568</c:v>
                </c:pt>
                <c:pt idx="2">
                  <c:v>2189.765913889988</c:v>
                </c:pt>
                <c:pt idx="3">
                  <c:v>2517.1356033320849</c:v>
                </c:pt>
                <c:pt idx="4">
                  <c:v>750.29396423040237</c:v>
                </c:pt>
                <c:pt idx="5">
                  <c:v>6367.2001841351002</c:v>
                </c:pt>
                <c:pt idx="6">
                  <c:v>7713.6985353219043</c:v>
                </c:pt>
                <c:pt idx="7">
                  <c:v>17335.462097702999</c:v>
                </c:pt>
                <c:pt idx="8">
                  <c:v>356.16022016010379</c:v>
                </c:pt>
                <c:pt idx="9">
                  <c:v>2433.116631923343</c:v>
                </c:pt>
                <c:pt idx="10">
                  <c:v>3638.3104467583844</c:v>
                </c:pt>
                <c:pt idx="11">
                  <c:v>2185.9033603925695</c:v>
                </c:pt>
                <c:pt idx="12">
                  <c:v>575.96675164512862</c:v>
                </c:pt>
                <c:pt idx="13">
                  <c:v>14624.197364160107</c:v>
                </c:pt>
                <c:pt idx="14">
                  <c:v>2194.0279003834116</c:v>
                </c:pt>
                <c:pt idx="15">
                  <c:v>438.09768421999996</c:v>
                </c:pt>
                <c:pt idx="16">
                  <c:v>140.96544228358758</c:v>
                </c:pt>
                <c:pt idx="17">
                  <c:v>156.47625692412996</c:v>
                </c:pt>
                <c:pt idx="18">
                  <c:v>24355.677557626495</c:v>
                </c:pt>
                <c:pt idx="19">
                  <c:v>869.61355822244843</c:v>
                </c:pt>
                <c:pt idx="20">
                  <c:v>880.96864688437574</c:v>
                </c:pt>
                <c:pt idx="21">
                  <c:v>1744.9582825483637</c:v>
                </c:pt>
                <c:pt idx="22">
                  <c:v>3630.1595163193952</c:v>
                </c:pt>
                <c:pt idx="23">
                  <c:v>4637.8907970161908</c:v>
                </c:pt>
                <c:pt idx="24">
                  <c:v>13002.397567050884</c:v>
                </c:pt>
                <c:pt idx="25">
                  <c:v>11053.191307441159</c:v>
                </c:pt>
                <c:pt idx="26">
                  <c:v>1022.7356793275299</c:v>
                </c:pt>
                <c:pt idx="27">
                  <c:v>4774.3061819251079</c:v>
                </c:pt>
                <c:pt idx="28">
                  <c:v>131.21779566438687</c:v>
                </c:pt>
                <c:pt idx="29">
                  <c:v>4442.0648244799677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7D-4B23-BA46-0DD9E138606D}"/>
            </c:ext>
          </c:extLst>
        </c:ser>
        <c:ser>
          <c:idx val="1"/>
          <c:order val="1"/>
          <c:tx>
            <c:strRef>
              <c:f>County!$C$7</c:f>
              <c:strCache>
                <c:ptCount val="1"/>
                <c:pt idx="0">
                  <c:v>Sum of VOC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County!$A$8:$A$38</c:f>
              <c:strCache>
                <c:ptCount val="30"/>
                <c:pt idx="0">
                  <c:v>Beaver</c:v>
                </c:pt>
                <c:pt idx="1">
                  <c:v>Box Elder</c:v>
                </c:pt>
                <c:pt idx="2">
                  <c:v>Cache</c:v>
                </c:pt>
                <c:pt idx="3">
                  <c:v>Carbon</c:v>
                </c:pt>
                <c:pt idx="4">
                  <c:v>Daggett</c:v>
                </c:pt>
                <c:pt idx="5">
                  <c:v>Davis</c:v>
                </c:pt>
                <c:pt idx="6">
                  <c:v>Duchesne</c:v>
                </c:pt>
                <c:pt idx="7">
                  <c:v>Emery</c:v>
                </c:pt>
                <c:pt idx="8">
                  <c:v>Garfield</c:v>
                </c:pt>
                <c:pt idx="9">
                  <c:v>Grand</c:v>
                </c:pt>
                <c:pt idx="10">
                  <c:v>Iron</c:v>
                </c:pt>
                <c:pt idx="11">
                  <c:v>Juab</c:v>
                </c:pt>
                <c:pt idx="12">
                  <c:v>Kane</c:v>
                </c:pt>
                <c:pt idx="13">
                  <c:v>Millard</c:v>
                </c:pt>
                <c:pt idx="14">
                  <c:v>Morgan</c:v>
                </c:pt>
                <c:pt idx="15">
                  <c:v>Multiple (portable facilities)</c:v>
                </c:pt>
                <c:pt idx="16">
                  <c:v>Piute</c:v>
                </c:pt>
                <c:pt idx="17">
                  <c:v>Rich</c:v>
                </c:pt>
                <c:pt idx="18">
                  <c:v>Salt Lake</c:v>
                </c:pt>
                <c:pt idx="19">
                  <c:v>San Juan</c:v>
                </c:pt>
                <c:pt idx="20">
                  <c:v>Sanpete</c:v>
                </c:pt>
                <c:pt idx="21">
                  <c:v>Sevier</c:v>
                </c:pt>
                <c:pt idx="22">
                  <c:v>Summit</c:v>
                </c:pt>
                <c:pt idx="23">
                  <c:v>Tooele</c:v>
                </c:pt>
                <c:pt idx="24">
                  <c:v>Uintah</c:v>
                </c:pt>
                <c:pt idx="25">
                  <c:v>Utah</c:v>
                </c:pt>
                <c:pt idx="26">
                  <c:v>Wasatch</c:v>
                </c:pt>
                <c:pt idx="27">
                  <c:v>Washington</c:v>
                </c:pt>
                <c:pt idx="28">
                  <c:v>Wayne</c:v>
                </c:pt>
                <c:pt idx="29">
                  <c:v>Weber</c:v>
                </c:pt>
              </c:strCache>
            </c:strRef>
          </c:cat>
          <c:val>
            <c:numRef>
              <c:f>County!$C$8:$C$38</c:f>
              <c:numCache>
                <c:formatCode>General</c:formatCode>
                <c:ptCount val="30"/>
                <c:pt idx="0">
                  <c:v>2824.7549464024419</c:v>
                </c:pt>
                <c:pt idx="1">
                  <c:v>3713.7478778947807</c:v>
                </c:pt>
                <c:pt idx="2">
                  <c:v>2755.953092316096</c:v>
                </c:pt>
                <c:pt idx="3">
                  <c:v>2810.1523706244116</c:v>
                </c:pt>
                <c:pt idx="4">
                  <c:v>418.24759794449682</c:v>
                </c:pt>
                <c:pt idx="5">
                  <c:v>7785.1217381630868</c:v>
                </c:pt>
                <c:pt idx="6">
                  <c:v>14025.263810495024</c:v>
                </c:pt>
                <c:pt idx="7">
                  <c:v>842.46070271523649</c:v>
                </c:pt>
                <c:pt idx="8">
                  <c:v>1131.0933898851501</c:v>
                </c:pt>
                <c:pt idx="9">
                  <c:v>1061.5947028878563</c:v>
                </c:pt>
                <c:pt idx="10">
                  <c:v>2170.6088979703313</c:v>
                </c:pt>
                <c:pt idx="11">
                  <c:v>890.35714146497173</c:v>
                </c:pt>
                <c:pt idx="12">
                  <c:v>1650.4420182421409</c:v>
                </c:pt>
                <c:pt idx="13">
                  <c:v>1217.0848216000093</c:v>
                </c:pt>
                <c:pt idx="14">
                  <c:v>420.18490864550114</c:v>
                </c:pt>
                <c:pt idx="15">
                  <c:v>30.721369115999998</c:v>
                </c:pt>
                <c:pt idx="16">
                  <c:v>683.69164562615947</c:v>
                </c:pt>
                <c:pt idx="17">
                  <c:v>413.74461120082555</c:v>
                </c:pt>
                <c:pt idx="18">
                  <c:v>20877.575608401494</c:v>
                </c:pt>
                <c:pt idx="19">
                  <c:v>650.59097787607311</c:v>
                </c:pt>
                <c:pt idx="20">
                  <c:v>972.59416355874453</c:v>
                </c:pt>
                <c:pt idx="21">
                  <c:v>2962.5736467414822</c:v>
                </c:pt>
                <c:pt idx="22">
                  <c:v>2165.3575088742214</c:v>
                </c:pt>
                <c:pt idx="23">
                  <c:v>2470.2580045365621</c:v>
                </c:pt>
                <c:pt idx="24">
                  <c:v>54524.628507832706</c:v>
                </c:pt>
                <c:pt idx="25">
                  <c:v>9465.9802939430283</c:v>
                </c:pt>
                <c:pt idx="26">
                  <c:v>1138.2104523109019</c:v>
                </c:pt>
                <c:pt idx="27">
                  <c:v>3721.7273718039432</c:v>
                </c:pt>
                <c:pt idx="28">
                  <c:v>149.08179157936104</c:v>
                </c:pt>
                <c:pt idx="29">
                  <c:v>4800.0148724959272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07D-4B23-BA46-0DD9E138606D}"/>
            </c:ext>
          </c:extLst>
        </c:ser>
        <c:ser>
          <c:idx val="2"/>
          <c:order val="2"/>
          <c:tx>
            <c:strRef>
              <c:f>County!$D$7</c:f>
              <c:strCache>
                <c:ptCount val="1"/>
                <c:pt idx="0">
                  <c:v>Sum of PM25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County!$A$8:$A$38</c:f>
              <c:strCache>
                <c:ptCount val="30"/>
                <c:pt idx="0">
                  <c:v>Beaver</c:v>
                </c:pt>
                <c:pt idx="1">
                  <c:v>Box Elder</c:v>
                </c:pt>
                <c:pt idx="2">
                  <c:v>Cache</c:v>
                </c:pt>
                <c:pt idx="3">
                  <c:v>Carbon</c:v>
                </c:pt>
                <c:pt idx="4">
                  <c:v>Daggett</c:v>
                </c:pt>
                <c:pt idx="5">
                  <c:v>Davis</c:v>
                </c:pt>
                <c:pt idx="6">
                  <c:v>Duchesne</c:v>
                </c:pt>
                <c:pt idx="7">
                  <c:v>Emery</c:v>
                </c:pt>
                <c:pt idx="8">
                  <c:v>Garfield</c:v>
                </c:pt>
                <c:pt idx="9">
                  <c:v>Grand</c:v>
                </c:pt>
                <c:pt idx="10">
                  <c:v>Iron</c:v>
                </c:pt>
                <c:pt idx="11">
                  <c:v>Juab</c:v>
                </c:pt>
                <c:pt idx="12">
                  <c:v>Kane</c:v>
                </c:pt>
                <c:pt idx="13">
                  <c:v>Millard</c:v>
                </c:pt>
                <c:pt idx="14">
                  <c:v>Morgan</c:v>
                </c:pt>
                <c:pt idx="15">
                  <c:v>Multiple (portable facilities)</c:v>
                </c:pt>
                <c:pt idx="16">
                  <c:v>Piute</c:v>
                </c:pt>
                <c:pt idx="17">
                  <c:v>Rich</c:v>
                </c:pt>
                <c:pt idx="18">
                  <c:v>Salt Lake</c:v>
                </c:pt>
                <c:pt idx="19">
                  <c:v>San Juan</c:v>
                </c:pt>
                <c:pt idx="20">
                  <c:v>Sanpete</c:v>
                </c:pt>
                <c:pt idx="21">
                  <c:v>Sevier</c:v>
                </c:pt>
                <c:pt idx="22">
                  <c:v>Summit</c:v>
                </c:pt>
                <c:pt idx="23">
                  <c:v>Tooele</c:v>
                </c:pt>
                <c:pt idx="24">
                  <c:v>Uintah</c:v>
                </c:pt>
                <c:pt idx="25">
                  <c:v>Utah</c:v>
                </c:pt>
                <c:pt idx="26">
                  <c:v>Wasatch</c:v>
                </c:pt>
                <c:pt idx="27">
                  <c:v>Washington</c:v>
                </c:pt>
                <c:pt idx="28">
                  <c:v>Wayne</c:v>
                </c:pt>
                <c:pt idx="29">
                  <c:v>Weber</c:v>
                </c:pt>
              </c:strCache>
            </c:strRef>
          </c:cat>
          <c:val>
            <c:numRef>
              <c:f>County!$D$8:$D$38</c:f>
              <c:numCache>
                <c:formatCode>General</c:formatCode>
                <c:ptCount val="30"/>
                <c:pt idx="0">
                  <c:v>1299.5884571728943</c:v>
                </c:pt>
                <c:pt idx="1">
                  <c:v>1920.1399343120274</c:v>
                </c:pt>
                <c:pt idx="2">
                  <c:v>1436.2851285894035</c:v>
                </c:pt>
                <c:pt idx="3">
                  <c:v>782.45542326614668</c:v>
                </c:pt>
                <c:pt idx="4">
                  <c:v>92.664301206672022</c:v>
                </c:pt>
                <c:pt idx="5">
                  <c:v>965.0541448645497</c:v>
                </c:pt>
                <c:pt idx="6">
                  <c:v>1365.7102155872767</c:v>
                </c:pt>
                <c:pt idx="7">
                  <c:v>1451.7105940172917</c:v>
                </c:pt>
                <c:pt idx="8">
                  <c:v>575.06534573554677</c:v>
                </c:pt>
                <c:pt idx="9">
                  <c:v>485.04924345434216</c:v>
                </c:pt>
                <c:pt idx="10">
                  <c:v>964.5697558554499</c:v>
                </c:pt>
                <c:pt idx="11">
                  <c:v>591.19080422806258</c:v>
                </c:pt>
                <c:pt idx="12">
                  <c:v>860.27746290684058</c:v>
                </c:pt>
                <c:pt idx="13">
                  <c:v>2254.6870694796939</c:v>
                </c:pt>
                <c:pt idx="14">
                  <c:v>207.09364683615016</c:v>
                </c:pt>
                <c:pt idx="15">
                  <c:v>61.89247089700001</c:v>
                </c:pt>
                <c:pt idx="16">
                  <c:v>351.76082227486575</c:v>
                </c:pt>
                <c:pt idx="17">
                  <c:v>396.66607016479276</c:v>
                </c:pt>
                <c:pt idx="18">
                  <c:v>4577.956883290447</c:v>
                </c:pt>
                <c:pt idx="19">
                  <c:v>799.67314664982189</c:v>
                </c:pt>
                <c:pt idx="20">
                  <c:v>921.61659861834494</c:v>
                </c:pt>
                <c:pt idx="21">
                  <c:v>1563.8060862100722</c:v>
                </c:pt>
                <c:pt idx="22">
                  <c:v>868.82478541102182</c:v>
                </c:pt>
                <c:pt idx="23">
                  <c:v>1501.4746194672612</c:v>
                </c:pt>
                <c:pt idx="24">
                  <c:v>1349.187606683169</c:v>
                </c:pt>
                <c:pt idx="25">
                  <c:v>2854.1031377163281</c:v>
                </c:pt>
                <c:pt idx="26">
                  <c:v>572.60993553432741</c:v>
                </c:pt>
                <c:pt idx="27">
                  <c:v>1105.5182186806569</c:v>
                </c:pt>
                <c:pt idx="28">
                  <c:v>203.50038918652103</c:v>
                </c:pt>
                <c:pt idx="29">
                  <c:v>1071.2147685717332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07D-4B23-BA46-0DD9E138606D}"/>
            </c:ext>
          </c:extLst>
        </c:ser>
        <c:ser>
          <c:idx val="3"/>
          <c:order val="3"/>
          <c:tx>
            <c:strRef>
              <c:f>County!$E$7</c:f>
              <c:strCache>
                <c:ptCount val="1"/>
                <c:pt idx="0">
                  <c:v>Sum of NH3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County!$A$8:$A$38</c:f>
              <c:strCache>
                <c:ptCount val="30"/>
                <c:pt idx="0">
                  <c:v>Beaver</c:v>
                </c:pt>
                <c:pt idx="1">
                  <c:v>Box Elder</c:v>
                </c:pt>
                <c:pt idx="2">
                  <c:v>Cache</c:v>
                </c:pt>
                <c:pt idx="3">
                  <c:v>Carbon</c:v>
                </c:pt>
                <c:pt idx="4">
                  <c:v>Daggett</c:v>
                </c:pt>
                <c:pt idx="5">
                  <c:v>Davis</c:v>
                </c:pt>
                <c:pt idx="6">
                  <c:v>Duchesne</c:v>
                </c:pt>
                <c:pt idx="7">
                  <c:v>Emery</c:v>
                </c:pt>
                <c:pt idx="8">
                  <c:v>Garfield</c:v>
                </c:pt>
                <c:pt idx="9">
                  <c:v>Grand</c:v>
                </c:pt>
                <c:pt idx="10">
                  <c:v>Iron</c:v>
                </c:pt>
                <c:pt idx="11">
                  <c:v>Juab</c:v>
                </c:pt>
                <c:pt idx="12">
                  <c:v>Kane</c:v>
                </c:pt>
                <c:pt idx="13">
                  <c:v>Millard</c:v>
                </c:pt>
                <c:pt idx="14">
                  <c:v>Morgan</c:v>
                </c:pt>
                <c:pt idx="15">
                  <c:v>Multiple (portable facilities)</c:v>
                </c:pt>
                <c:pt idx="16">
                  <c:v>Piute</c:v>
                </c:pt>
                <c:pt idx="17">
                  <c:v>Rich</c:v>
                </c:pt>
                <c:pt idx="18">
                  <c:v>Salt Lake</c:v>
                </c:pt>
                <c:pt idx="19">
                  <c:v>San Juan</c:v>
                </c:pt>
                <c:pt idx="20">
                  <c:v>Sanpete</c:v>
                </c:pt>
                <c:pt idx="21">
                  <c:v>Sevier</c:v>
                </c:pt>
                <c:pt idx="22">
                  <c:v>Summit</c:v>
                </c:pt>
                <c:pt idx="23">
                  <c:v>Tooele</c:v>
                </c:pt>
                <c:pt idx="24">
                  <c:v>Uintah</c:v>
                </c:pt>
                <c:pt idx="25">
                  <c:v>Utah</c:v>
                </c:pt>
                <c:pt idx="26">
                  <c:v>Wasatch</c:v>
                </c:pt>
                <c:pt idx="27">
                  <c:v>Washington</c:v>
                </c:pt>
                <c:pt idx="28">
                  <c:v>Wayne</c:v>
                </c:pt>
                <c:pt idx="29">
                  <c:v>Weber</c:v>
                </c:pt>
              </c:strCache>
            </c:strRef>
          </c:cat>
          <c:val>
            <c:numRef>
              <c:f>County!$E$8:$E$38</c:f>
              <c:numCache>
                <c:formatCode>General</c:formatCode>
                <c:ptCount val="30"/>
                <c:pt idx="0">
                  <c:v>2430.199933635166</c:v>
                </c:pt>
                <c:pt idx="1">
                  <c:v>1495.7152128531498</c:v>
                </c:pt>
                <c:pt idx="2">
                  <c:v>1154.4009720048834</c:v>
                </c:pt>
                <c:pt idx="3">
                  <c:v>216.06605114919344</c:v>
                </c:pt>
                <c:pt idx="4">
                  <c:v>2079.4742634657937</c:v>
                </c:pt>
                <c:pt idx="5">
                  <c:v>470.59695850974458</c:v>
                </c:pt>
                <c:pt idx="6">
                  <c:v>464.14076345281086</c:v>
                </c:pt>
                <c:pt idx="7">
                  <c:v>318.50482463358873</c:v>
                </c:pt>
                <c:pt idx="8">
                  <c:v>330.88380359368193</c:v>
                </c:pt>
                <c:pt idx="9">
                  <c:v>195.98769400321231</c:v>
                </c:pt>
                <c:pt idx="10">
                  <c:v>2620.7202690245163</c:v>
                </c:pt>
                <c:pt idx="11">
                  <c:v>328.97010529801844</c:v>
                </c:pt>
                <c:pt idx="12">
                  <c:v>337.28499512700478</c:v>
                </c:pt>
                <c:pt idx="13">
                  <c:v>1262.8621877016622</c:v>
                </c:pt>
                <c:pt idx="14">
                  <c:v>211.1018059272777</c:v>
                </c:pt>
                <c:pt idx="15">
                  <c:v>0</c:v>
                </c:pt>
                <c:pt idx="16">
                  <c:v>153.37563788561769</c:v>
                </c:pt>
                <c:pt idx="17">
                  <c:v>687.04214395739302</c:v>
                </c:pt>
                <c:pt idx="18">
                  <c:v>1417.3271110190321</c:v>
                </c:pt>
                <c:pt idx="19">
                  <c:v>464.15421597129148</c:v>
                </c:pt>
                <c:pt idx="20">
                  <c:v>2473.774556546573</c:v>
                </c:pt>
                <c:pt idx="21">
                  <c:v>510.68628677150411</c:v>
                </c:pt>
                <c:pt idx="22">
                  <c:v>512.9753096085783</c:v>
                </c:pt>
                <c:pt idx="23">
                  <c:v>728.29229658683698</c:v>
                </c:pt>
                <c:pt idx="24">
                  <c:v>455.9943578942113</c:v>
                </c:pt>
                <c:pt idx="25">
                  <c:v>1875.1954567635969</c:v>
                </c:pt>
                <c:pt idx="26">
                  <c:v>254.74946802870565</c:v>
                </c:pt>
                <c:pt idx="27">
                  <c:v>364.50078790669352</c:v>
                </c:pt>
                <c:pt idx="28">
                  <c:v>274.39998184863686</c:v>
                </c:pt>
                <c:pt idx="29">
                  <c:v>482.57627257320479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07D-4B23-BA46-0DD9E138606D}"/>
            </c:ext>
          </c:extLst>
        </c:ser>
        <c:ser>
          <c:idx val="4"/>
          <c:order val="4"/>
          <c:tx>
            <c:strRef>
              <c:f>County!$F$7</c:f>
              <c:strCache>
                <c:ptCount val="1"/>
                <c:pt idx="0">
                  <c:v>Sum of SO2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County!$A$8:$A$38</c:f>
              <c:strCache>
                <c:ptCount val="30"/>
                <c:pt idx="0">
                  <c:v>Beaver</c:v>
                </c:pt>
                <c:pt idx="1">
                  <c:v>Box Elder</c:v>
                </c:pt>
                <c:pt idx="2">
                  <c:v>Cache</c:v>
                </c:pt>
                <c:pt idx="3">
                  <c:v>Carbon</c:v>
                </c:pt>
                <c:pt idx="4">
                  <c:v>Daggett</c:v>
                </c:pt>
                <c:pt idx="5">
                  <c:v>Davis</c:v>
                </c:pt>
                <c:pt idx="6">
                  <c:v>Duchesne</c:v>
                </c:pt>
                <c:pt idx="7">
                  <c:v>Emery</c:v>
                </c:pt>
                <c:pt idx="8">
                  <c:v>Garfield</c:v>
                </c:pt>
                <c:pt idx="9">
                  <c:v>Grand</c:v>
                </c:pt>
                <c:pt idx="10">
                  <c:v>Iron</c:v>
                </c:pt>
                <c:pt idx="11">
                  <c:v>Juab</c:v>
                </c:pt>
                <c:pt idx="12">
                  <c:v>Kane</c:v>
                </c:pt>
                <c:pt idx="13">
                  <c:v>Millard</c:v>
                </c:pt>
                <c:pt idx="14">
                  <c:v>Morgan</c:v>
                </c:pt>
                <c:pt idx="15">
                  <c:v>Multiple (portable facilities)</c:v>
                </c:pt>
                <c:pt idx="16">
                  <c:v>Piute</c:v>
                </c:pt>
                <c:pt idx="17">
                  <c:v>Rich</c:v>
                </c:pt>
                <c:pt idx="18">
                  <c:v>Salt Lake</c:v>
                </c:pt>
                <c:pt idx="19">
                  <c:v>San Juan</c:v>
                </c:pt>
                <c:pt idx="20">
                  <c:v>Sanpete</c:v>
                </c:pt>
                <c:pt idx="21">
                  <c:v>Sevier</c:v>
                </c:pt>
                <c:pt idx="22">
                  <c:v>Summit</c:v>
                </c:pt>
                <c:pt idx="23">
                  <c:v>Tooele</c:v>
                </c:pt>
                <c:pt idx="24">
                  <c:v>Uintah</c:v>
                </c:pt>
                <c:pt idx="25">
                  <c:v>Utah</c:v>
                </c:pt>
                <c:pt idx="26">
                  <c:v>Wasatch</c:v>
                </c:pt>
                <c:pt idx="27">
                  <c:v>Washington</c:v>
                </c:pt>
                <c:pt idx="28">
                  <c:v>Wayne</c:v>
                </c:pt>
                <c:pt idx="29">
                  <c:v>Weber</c:v>
                </c:pt>
              </c:strCache>
            </c:strRef>
          </c:cat>
          <c:val>
            <c:numRef>
              <c:f>County!$F$8:$F$38</c:f>
              <c:numCache>
                <c:formatCode>General</c:formatCode>
                <c:ptCount val="30"/>
                <c:pt idx="0">
                  <c:v>98.117794053994373</c:v>
                </c:pt>
                <c:pt idx="1">
                  <c:v>145.22262192919158</c:v>
                </c:pt>
                <c:pt idx="2">
                  <c:v>63.54638809255966</c:v>
                </c:pt>
                <c:pt idx="3">
                  <c:v>496.88245836332351</c:v>
                </c:pt>
                <c:pt idx="4">
                  <c:v>1.7853159181296441</c:v>
                </c:pt>
                <c:pt idx="5">
                  <c:v>183.04844627492079</c:v>
                </c:pt>
                <c:pt idx="6">
                  <c:v>34.685345343708967</c:v>
                </c:pt>
                <c:pt idx="7">
                  <c:v>5802.4115278333811</c:v>
                </c:pt>
                <c:pt idx="8">
                  <c:v>21.755727098379023</c:v>
                </c:pt>
                <c:pt idx="9">
                  <c:v>7.3273257808436005</c:v>
                </c:pt>
                <c:pt idx="10">
                  <c:v>41.046475387229428</c:v>
                </c:pt>
                <c:pt idx="11">
                  <c:v>31.076303220142055</c:v>
                </c:pt>
                <c:pt idx="12">
                  <c:v>39.97355131118394</c:v>
                </c:pt>
                <c:pt idx="13">
                  <c:v>2535.8515403965985</c:v>
                </c:pt>
                <c:pt idx="14">
                  <c:v>200.30000128169533</c:v>
                </c:pt>
                <c:pt idx="15">
                  <c:v>76.527082850000014</c:v>
                </c:pt>
                <c:pt idx="16">
                  <c:v>17.614831565640586</c:v>
                </c:pt>
                <c:pt idx="17">
                  <c:v>1.2356454164513939</c:v>
                </c:pt>
                <c:pt idx="18">
                  <c:v>2553.1902014237999</c:v>
                </c:pt>
                <c:pt idx="19">
                  <c:v>11.371583155544485</c:v>
                </c:pt>
                <c:pt idx="20">
                  <c:v>20.22445485134039</c:v>
                </c:pt>
                <c:pt idx="21">
                  <c:v>76.021764374591726</c:v>
                </c:pt>
                <c:pt idx="22">
                  <c:v>171.695242477758</c:v>
                </c:pt>
                <c:pt idx="23">
                  <c:v>59.573415690540941</c:v>
                </c:pt>
                <c:pt idx="24">
                  <c:v>1347.5871995997045</c:v>
                </c:pt>
                <c:pt idx="25">
                  <c:v>132.64301983503157</c:v>
                </c:pt>
                <c:pt idx="26">
                  <c:v>10.402543816360172</c:v>
                </c:pt>
                <c:pt idx="27">
                  <c:v>40.347689105915507</c:v>
                </c:pt>
                <c:pt idx="28">
                  <c:v>3.4644159587942944</c:v>
                </c:pt>
                <c:pt idx="29">
                  <c:v>55.893069219407586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07D-4B23-BA46-0DD9E13860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475905360"/>
        <c:axId val="477082944"/>
      </c:barChart>
      <c:catAx>
        <c:axId val="475905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7082944"/>
        <c:crosses val="autoZero"/>
        <c:auto val="1"/>
        <c:lblAlgn val="ctr"/>
        <c:lblOffset val="100"/>
        <c:noMultiLvlLbl val="0"/>
      </c:catAx>
      <c:valAx>
        <c:axId val="4770829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tons per 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5905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[Copy of Compiled statewide data.xlsx]Uintah O&amp;G!PivotTable3</c:name>
    <c:fmtId val="16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2017 Uintah County</a:t>
            </a:r>
            <a:r>
              <a:rPr lang="en-US" baseline="0"/>
              <a:t> Oil and Gas Industrial Processes Emissions by Source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'Uintah O&amp;G'!$B$6</c:f>
              <c:strCache>
                <c:ptCount val="1"/>
                <c:pt idx="0">
                  <c:v>Sum of NOX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multiLvlStrRef>
              <c:f>'Uintah O&amp;G'!$A$7:$A$20</c:f>
              <c:multiLvlStrCache>
                <c:ptCount val="8"/>
                <c:lvl>
                  <c:pt idx="0">
                    <c:v>All Processes</c:v>
                  </c:pt>
                  <c:pt idx="1">
                    <c:v>Coal Bed Methane Natural Gas</c:v>
                  </c:pt>
                  <c:pt idx="2">
                    <c:v>Crude Petroleum</c:v>
                  </c:pt>
                  <c:pt idx="3">
                    <c:v>On-Shore Gas Exploration</c:v>
                  </c:pt>
                  <c:pt idx="4">
                    <c:v>On-Shore Gas Production</c:v>
                  </c:pt>
                  <c:pt idx="5">
                    <c:v>On-Shore Oil Exploration</c:v>
                  </c:pt>
                  <c:pt idx="6">
                    <c:v>On-Shore Oil Production</c:v>
                  </c:pt>
                  <c:pt idx="7">
                    <c:v>On-Shore Gas Production</c:v>
                  </c:pt>
                </c:lvl>
                <c:lvl>
                  <c:pt idx="0">
                    <c:v>Oil and Gas Exploration and Production</c:v>
                  </c:pt>
                  <c:pt idx="7">
                    <c:v>Oil and Gas Production</c:v>
                  </c:pt>
                </c:lvl>
                <c:lvl>
                  <c:pt idx="0">
                    <c:v>Industrial Processes</c:v>
                  </c:pt>
                </c:lvl>
                <c:lvl>
                  <c:pt idx="0">
                    <c:v>Oil &amp; Gas</c:v>
                  </c:pt>
                </c:lvl>
                <c:lvl>
                  <c:pt idx="0">
                    <c:v>Uintah</c:v>
                  </c:pt>
                </c:lvl>
              </c:multiLvlStrCache>
            </c:multiLvlStrRef>
          </c:cat>
          <c:val>
            <c:numRef>
              <c:f>'Uintah O&amp;G'!$B$7:$B$20</c:f>
              <c:numCache>
                <c:formatCode>General</c:formatCode>
                <c:ptCount val="8"/>
                <c:pt idx="0">
                  <c:v>448.51893882648136</c:v>
                </c:pt>
                <c:pt idx="1">
                  <c:v>0</c:v>
                </c:pt>
                <c:pt idx="2">
                  <c:v>559.41383144388408</c:v>
                </c:pt>
                <c:pt idx="3">
                  <c:v>0.31855250000000007</c:v>
                </c:pt>
                <c:pt idx="4">
                  <c:v>2857.5392948176573</c:v>
                </c:pt>
                <c:pt idx="5">
                  <c:v>0.22432199999999997</c:v>
                </c:pt>
                <c:pt idx="6">
                  <c:v>2397.2337159353006</c:v>
                </c:pt>
                <c:pt idx="7">
                  <c:v>3.3855073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49-44AD-8E7E-E2EBE4AC8C91}"/>
            </c:ext>
          </c:extLst>
        </c:ser>
        <c:ser>
          <c:idx val="1"/>
          <c:order val="1"/>
          <c:tx>
            <c:strRef>
              <c:f>'Uintah O&amp;G'!$C$6</c:f>
              <c:strCache>
                <c:ptCount val="1"/>
                <c:pt idx="0">
                  <c:v>Sum of VOC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multiLvlStrRef>
              <c:f>'Uintah O&amp;G'!$A$7:$A$20</c:f>
              <c:multiLvlStrCache>
                <c:ptCount val="8"/>
                <c:lvl>
                  <c:pt idx="0">
                    <c:v>All Processes</c:v>
                  </c:pt>
                  <c:pt idx="1">
                    <c:v>Coal Bed Methane Natural Gas</c:v>
                  </c:pt>
                  <c:pt idx="2">
                    <c:v>Crude Petroleum</c:v>
                  </c:pt>
                  <c:pt idx="3">
                    <c:v>On-Shore Gas Exploration</c:v>
                  </c:pt>
                  <c:pt idx="4">
                    <c:v>On-Shore Gas Production</c:v>
                  </c:pt>
                  <c:pt idx="5">
                    <c:v>On-Shore Oil Exploration</c:v>
                  </c:pt>
                  <c:pt idx="6">
                    <c:v>On-Shore Oil Production</c:v>
                  </c:pt>
                  <c:pt idx="7">
                    <c:v>On-Shore Gas Production</c:v>
                  </c:pt>
                </c:lvl>
                <c:lvl>
                  <c:pt idx="0">
                    <c:v>Oil and Gas Exploration and Production</c:v>
                  </c:pt>
                  <c:pt idx="7">
                    <c:v>Oil and Gas Production</c:v>
                  </c:pt>
                </c:lvl>
                <c:lvl>
                  <c:pt idx="0">
                    <c:v>Industrial Processes</c:v>
                  </c:pt>
                </c:lvl>
                <c:lvl>
                  <c:pt idx="0">
                    <c:v>Oil &amp; Gas</c:v>
                  </c:pt>
                </c:lvl>
                <c:lvl>
                  <c:pt idx="0">
                    <c:v>Uintah</c:v>
                  </c:pt>
                </c:lvl>
              </c:multiLvlStrCache>
            </c:multiLvlStrRef>
          </c:cat>
          <c:val>
            <c:numRef>
              <c:f>'Uintah O&amp;G'!$C$7:$C$20</c:f>
              <c:numCache>
                <c:formatCode>General</c:formatCode>
                <c:ptCount val="8"/>
                <c:pt idx="0">
                  <c:v>8567.876209320626</c:v>
                </c:pt>
                <c:pt idx="1">
                  <c:v>0</c:v>
                </c:pt>
                <c:pt idx="2">
                  <c:v>3262.0409964218493</c:v>
                </c:pt>
                <c:pt idx="3">
                  <c:v>8530.432281307747</c:v>
                </c:pt>
                <c:pt idx="4">
                  <c:v>29508.069761235005</c:v>
                </c:pt>
                <c:pt idx="5">
                  <c:v>182.7807079065729</c:v>
                </c:pt>
                <c:pt idx="6">
                  <c:v>2774.265140846931</c:v>
                </c:pt>
                <c:pt idx="7">
                  <c:v>381.68789826155336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349-44AD-8E7E-E2EBE4AC8C91}"/>
            </c:ext>
          </c:extLst>
        </c:ser>
        <c:ser>
          <c:idx val="2"/>
          <c:order val="2"/>
          <c:tx>
            <c:strRef>
              <c:f>'Uintah O&amp;G'!$D$6</c:f>
              <c:strCache>
                <c:ptCount val="1"/>
                <c:pt idx="0">
                  <c:v>Sum of PM25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multiLvlStrRef>
              <c:f>'Uintah O&amp;G'!$A$7:$A$20</c:f>
              <c:multiLvlStrCache>
                <c:ptCount val="8"/>
                <c:lvl>
                  <c:pt idx="0">
                    <c:v>All Processes</c:v>
                  </c:pt>
                  <c:pt idx="1">
                    <c:v>Coal Bed Methane Natural Gas</c:v>
                  </c:pt>
                  <c:pt idx="2">
                    <c:v>Crude Petroleum</c:v>
                  </c:pt>
                  <c:pt idx="3">
                    <c:v>On-Shore Gas Exploration</c:v>
                  </c:pt>
                  <c:pt idx="4">
                    <c:v>On-Shore Gas Production</c:v>
                  </c:pt>
                  <c:pt idx="5">
                    <c:v>On-Shore Oil Exploration</c:v>
                  </c:pt>
                  <c:pt idx="6">
                    <c:v>On-Shore Oil Production</c:v>
                  </c:pt>
                  <c:pt idx="7">
                    <c:v>On-Shore Gas Production</c:v>
                  </c:pt>
                </c:lvl>
                <c:lvl>
                  <c:pt idx="0">
                    <c:v>Oil and Gas Exploration and Production</c:v>
                  </c:pt>
                  <c:pt idx="7">
                    <c:v>Oil and Gas Production</c:v>
                  </c:pt>
                </c:lvl>
                <c:lvl>
                  <c:pt idx="0">
                    <c:v>Industrial Processes</c:v>
                  </c:pt>
                </c:lvl>
                <c:lvl>
                  <c:pt idx="0">
                    <c:v>Oil &amp; Gas</c:v>
                  </c:pt>
                </c:lvl>
                <c:lvl>
                  <c:pt idx="0">
                    <c:v>Uintah</c:v>
                  </c:pt>
                </c:lvl>
              </c:multiLvlStrCache>
            </c:multiLvlStrRef>
          </c:cat>
          <c:val>
            <c:numRef>
              <c:f>'Uintah O&amp;G'!$D$7:$D$20</c:f>
              <c:numCache>
                <c:formatCode>General</c:formatCode>
                <c:ptCount val="8"/>
                <c:pt idx="0">
                  <c:v>9.9125613326667903</c:v>
                </c:pt>
                <c:pt idx="1">
                  <c:v>0</c:v>
                </c:pt>
                <c:pt idx="2">
                  <c:v>42.005477254937752</c:v>
                </c:pt>
                <c:pt idx="4">
                  <c:v>74.681619173364183</c:v>
                </c:pt>
                <c:pt idx="6">
                  <c:v>81.057551680858552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349-44AD-8E7E-E2EBE4AC8C91}"/>
            </c:ext>
          </c:extLst>
        </c:ser>
        <c:ser>
          <c:idx val="3"/>
          <c:order val="3"/>
          <c:tx>
            <c:strRef>
              <c:f>'Uintah O&amp;G'!$E$6</c:f>
              <c:strCache>
                <c:ptCount val="1"/>
                <c:pt idx="0">
                  <c:v>Sum of NH3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multiLvlStrRef>
              <c:f>'Uintah O&amp;G'!$A$7:$A$20</c:f>
              <c:multiLvlStrCache>
                <c:ptCount val="8"/>
                <c:lvl>
                  <c:pt idx="0">
                    <c:v>All Processes</c:v>
                  </c:pt>
                  <c:pt idx="1">
                    <c:v>Coal Bed Methane Natural Gas</c:v>
                  </c:pt>
                  <c:pt idx="2">
                    <c:v>Crude Petroleum</c:v>
                  </c:pt>
                  <c:pt idx="3">
                    <c:v>On-Shore Gas Exploration</c:v>
                  </c:pt>
                  <c:pt idx="4">
                    <c:v>On-Shore Gas Production</c:v>
                  </c:pt>
                  <c:pt idx="5">
                    <c:v>On-Shore Oil Exploration</c:v>
                  </c:pt>
                  <c:pt idx="6">
                    <c:v>On-Shore Oil Production</c:v>
                  </c:pt>
                  <c:pt idx="7">
                    <c:v>On-Shore Gas Production</c:v>
                  </c:pt>
                </c:lvl>
                <c:lvl>
                  <c:pt idx="0">
                    <c:v>Oil and Gas Exploration and Production</c:v>
                  </c:pt>
                  <c:pt idx="7">
                    <c:v>Oil and Gas Production</c:v>
                  </c:pt>
                </c:lvl>
                <c:lvl>
                  <c:pt idx="0">
                    <c:v>Industrial Processes</c:v>
                  </c:pt>
                </c:lvl>
                <c:lvl>
                  <c:pt idx="0">
                    <c:v>Oil &amp; Gas</c:v>
                  </c:pt>
                </c:lvl>
                <c:lvl>
                  <c:pt idx="0">
                    <c:v>Uintah</c:v>
                  </c:pt>
                </c:lvl>
              </c:multiLvlStrCache>
            </c:multiLvlStrRef>
          </c:cat>
          <c:val>
            <c:numRef>
              <c:f>'Uintah O&amp;G'!$E$7:$E$20</c:f>
              <c:numCache>
                <c:formatCode>General</c:formatCode>
                <c:ptCount val="8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349-44AD-8E7E-E2EBE4AC8C91}"/>
            </c:ext>
          </c:extLst>
        </c:ser>
        <c:ser>
          <c:idx val="4"/>
          <c:order val="4"/>
          <c:tx>
            <c:strRef>
              <c:f>'Uintah O&amp;G'!$F$6</c:f>
              <c:strCache>
                <c:ptCount val="1"/>
                <c:pt idx="0">
                  <c:v>Sum of SO2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multiLvlStrRef>
              <c:f>'Uintah O&amp;G'!$A$7:$A$20</c:f>
              <c:multiLvlStrCache>
                <c:ptCount val="8"/>
                <c:lvl>
                  <c:pt idx="0">
                    <c:v>All Processes</c:v>
                  </c:pt>
                  <c:pt idx="1">
                    <c:v>Coal Bed Methane Natural Gas</c:v>
                  </c:pt>
                  <c:pt idx="2">
                    <c:v>Crude Petroleum</c:v>
                  </c:pt>
                  <c:pt idx="3">
                    <c:v>On-Shore Gas Exploration</c:v>
                  </c:pt>
                  <c:pt idx="4">
                    <c:v>On-Shore Gas Production</c:v>
                  </c:pt>
                  <c:pt idx="5">
                    <c:v>On-Shore Oil Exploration</c:v>
                  </c:pt>
                  <c:pt idx="6">
                    <c:v>On-Shore Oil Production</c:v>
                  </c:pt>
                  <c:pt idx="7">
                    <c:v>On-Shore Gas Production</c:v>
                  </c:pt>
                </c:lvl>
                <c:lvl>
                  <c:pt idx="0">
                    <c:v>Oil and Gas Exploration and Production</c:v>
                  </c:pt>
                  <c:pt idx="7">
                    <c:v>Oil and Gas Production</c:v>
                  </c:pt>
                </c:lvl>
                <c:lvl>
                  <c:pt idx="0">
                    <c:v>Industrial Processes</c:v>
                  </c:pt>
                </c:lvl>
                <c:lvl>
                  <c:pt idx="0">
                    <c:v>Oil &amp; Gas</c:v>
                  </c:pt>
                </c:lvl>
                <c:lvl>
                  <c:pt idx="0">
                    <c:v>Uintah</c:v>
                  </c:pt>
                </c:lvl>
              </c:multiLvlStrCache>
            </c:multiLvlStrRef>
          </c:cat>
          <c:val>
            <c:numRef>
              <c:f>'Uintah O&amp;G'!$F$7:$F$20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3.3162218885477324</c:v>
                </c:pt>
                <c:pt idx="4">
                  <c:v>8.771330143747015</c:v>
                </c:pt>
                <c:pt idx="6">
                  <c:v>2.0761797779369404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349-44AD-8E7E-E2EBE4AC8C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925813096"/>
        <c:axId val="925813424"/>
      </c:barChart>
      <c:catAx>
        <c:axId val="925813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5813424"/>
        <c:crosses val="autoZero"/>
        <c:auto val="1"/>
        <c:lblAlgn val="ctr"/>
        <c:lblOffset val="100"/>
        <c:noMultiLvlLbl val="0"/>
      </c:catAx>
      <c:valAx>
        <c:axId val="925813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tons per 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58130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[Copy of Compiled statewide data.xlsx]Power Plants!PivotTable4</c:name>
    <c:fmtId val="13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2017 </a:t>
            </a:r>
            <a:r>
              <a:rPr lang="en-US" baseline="0"/>
              <a:t>Electric Generation Emissions by County and Plant</a:t>
            </a:r>
            <a:r>
              <a:rPr lang="en-US"/>
              <a:t>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'Power Plants'!$B$3</c:f>
              <c:strCache>
                <c:ptCount val="1"/>
                <c:pt idx="0">
                  <c:v>Sum of NOX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multiLvlStrRef>
              <c:f>'Power Plants'!$A$4:$A$32</c:f>
              <c:multiLvlStrCache>
                <c:ptCount val="10"/>
                <c:lvl>
                  <c:pt idx="0">
                    <c:v>Sunnyside Cogeneration Associates- Sunnyside Cogeneration Facility</c:v>
                  </c:pt>
                  <c:pt idx="1">
                    <c:v>PacifiCorp- Hunter Power Plant</c:v>
                  </c:pt>
                  <c:pt idx="2">
                    <c:v>PacifiCorp- Huntington Power Plant</c:v>
                  </c:pt>
                  <c:pt idx="3">
                    <c:v>PacifiCorp Energy: Currant Creek Power Plant</c:v>
                  </c:pt>
                  <c:pt idx="4">
                    <c:v>Intermountain Power Service Corporation- Intermountain Generation Station</c:v>
                  </c:pt>
                  <c:pt idx="5">
                    <c:v>Bonanza</c:v>
                  </c:pt>
                  <c:pt idx="6">
                    <c:v>PacifiCorp Energy: Lake Side Power Plant</c:v>
                  </c:pt>
                  <c:pt idx="7">
                    <c:v>Payson City Corporation- Payson City Power</c:v>
                  </c:pt>
                  <c:pt idx="8">
                    <c:v>Springville City Corporation: Whitehead Power Plant</c:v>
                  </c:pt>
                  <c:pt idx="9">
                    <c:v>Utah Assoc. Municipal Power Systems-  Nebo (Payson) Power Plant</c:v>
                  </c:pt>
                </c:lvl>
                <c:lvl>
                  <c:pt idx="0">
                    <c:v>Electric Generation</c:v>
                  </c:pt>
                  <c:pt idx="1">
                    <c:v>Electric Generation</c:v>
                  </c:pt>
                  <c:pt idx="3">
                    <c:v>Electric Generation</c:v>
                  </c:pt>
                  <c:pt idx="4">
                    <c:v>Electric Generation</c:v>
                  </c:pt>
                  <c:pt idx="5">
                    <c:v>Electric Generation</c:v>
                  </c:pt>
                  <c:pt idx="6">
                    <c:v>Electric Generation</c:v>
                  </c:pt>
                </c:lvl>
                <c:lvl>
                  <c:pt idx="0">
                    <c:v>Point</c:v>
                  </c:pt>
                  <c:pt idx="1">
                    <c:v>Point</c:v>
                  </c:pt>
                  <c:pt idx="3">
                    <c:v>Point</c:v>
                  </c:pt>
                  <c:pt idx="4">
                    <c:v>Point</c:v>
                  </c:pt>
                  <c:pt idx="5">
                    <c:v>Point</c:v>
                  </c:pt>
                  <c:pt idx="6">
                    <c:v>Point</c:v>
                  </c:pt>
                </c:lvl>
                <c:lvl>
                  <c:pt idx="0">
                    <c:v>Carbon</c:v>
                  </c:pt>
                  <c:pt idx="1">
                    <c:v>Emery</c:v>
                  </c:pt>
                  <c:pt idx="3">
                    <c:v>Juab</c:v>
                  </c:pt>
                  <c:pt idx="4">
                    <c:v>Millard</c:v>
                  </c:pt>
                  <c:pt idx="5">
                    <c:v>Uintah</c:v>
                  </c:pt>
                  <c:pt idx="6">
                    <c:v>Utah</c:v>
                  </c:pt>
                </c:lvl>
              </c:multiLvlStrCache>
            </c:multiLvlStrRef>
          </c:cat>
          <c:val>
            <c:numRef>
              <c:f>'Power Plants'!$B$4:$B$32</c:f>
              <c:numCache>
                <c:formatCode>General</c:formatCode>
                <c:ptCount val="10"/>
                <c:pt idx="0">
                  <c:v>426.653505</c:v>
                </c:pt>
                <c:pt idx="1">
                  <c:v>9773.2003877700026</c:v>
                </c:pt>
                <c:pt idx="2">
                  <c:v>5928.8253910649992</c:v>
                </c:pt>
                <c:pt idx="3">
                  <c:v>155.13800000000001</c:v>
                </c:pt>
                <c:pt idx="4">
                  <c:v>9318.8307555499996</c:v>
                </c:pt>
                <c:pt idx="5">
                  <c:v>5378.9380000000001</c:v>
                </c:pt>
                <c:pt idx="6">
                  <c:v>206.14017761299999</c:v>
                </c:pt>
                <c:pt idx="7">
                  <c:v>0.22812499999999999</c:v>
                </c:pt>
                <c:pt idx="8">
                  <c:v>2.9560000000000004</c:v>
                </c:pt>
                <c:pt idx="9">
                  <c:v>20.85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0A-4206-BCE0-22E3FDA0B8EE}"/>
            </c:ext>
          </c:extLst>
        </c:ser>
        <c:ser>
          <c:idx val="1"/>
          <c:order val="1"/>
          <c:tx>
            <c:strRef>
              <c:f>'Power Plants'!$C$3</c:f>
              <c:strCache>
                <c:ptCount val="1"/>
                <c:pt idx="0">
                  <c:v>Sum of VOC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multiLvlStrRef>
              <c:f>'Power Plants'!$A$4:$A$32</c:f>
              <c:multiLvlStrCache>
                <c:ptCount val="10"/>
                <c:lvl>
                  <c:pt idx="0">
                    <c:v>Sunnyside Cogeneration Associates- Sunnyside Cogeneration Facility</c:v>
                  </c:pt>
                  <c:pt idx="1">
                    <c:v>PacifiCorp- Hunter Power Plant</c:v>
                  </c:pt>
                  <c:pt idx="2">
                    <c:v>PacifiCorp- Huntington Power Plant</c:v>
                  </c:pt>
                  <c:pt idx="3">
                    <c:v>PacifiCorp Energy: Currant Creek Power Plant</c:v>
                  </c:pt>
                  <c:pt idx="4">
                    <c:v>Intermountain Power Service Corporation- Intermountain Generation Station</c:v>
                  </c:pt>
                  <c:pt idx="5">
                    <c:v>Bonanza</c:v>
                  </c:pt>
                  <c:pt idx="6">
                    <c:v>PacifiCorp Energy: Lake Side Power Plant</c:v>
                  </c:pt>
                  <c:pt idx="7">
                    <c:v>Payson City Corporation- Payson City Power</c:v>
                  </c:pt>
                  <c:pt idx="8">
                    <c:v>Springville City Corporation: Whitehead Power Plant</c:v>
                  </c:pt>
                  <c:pt idx="9">
                    <c:v>Utah Assoc. Municipal Power Systems-  Nebo (Payson) Power Plant</c:v>
                  </c:pt>
                </c:lvl>
                <c:lvl>
                  <c:pt idx="0">
                    <c:v>Electric Generation</c:v>
                  </c:pt>
                  <c:pt idx="1">
                    <c:v>Electric Generation</c:v>
                  </c:pt>
                  <c:pt idx="3">
                    <c:v>Electric Generation</c:v>
                  </c:pt>
                  <c:pt idx="4">
                    <c:v>Electric Generation</c:v>
                  </c:pt>
                  <c:pt idx="5">
                    <c:v>Electric Generation</c:v>
                  </c:pt>
                  <c:pt idx="6">
                    <c:v>Electric Generation</c:v>
                  </c:pt>
                </c:lvl>
                <c:lvl>
                  <c:pt idx="0">
                    <c:v>Point</c:v>
                  </c:pt>
                  <c:pt idx="1">
                    <c:v>Point</c:v>
                  </c:pt>
                  <c:pt idx="3">
                    <c:v>Point</c:v>
                  </c:pt>
                  <c:pt idx="4">
                    <c:v>Point</c:v>
                  </c:pt>
                  <c:pt idx="5">
                    <c:v>Point</c:v>
                  </c:pt>
                  <c:pt idx="6">
                    <c:v>Point</c:v>
                  </c:pt>
                </c:lvl>
                <c:lvl>
                  <c:pt idx="0">
                    <c:v>Carbon</c:v>
                  </c:pt>
                  <c:pt idx="1">
                    <c:v>Emery</c:v>
                  </c:pt>
                  <c:pt idx="3">
                    <c:v>Juab</c:v>
                  </c:pt>
                  <c:pt idx="4">
                    <c:v>Millard</c:v>
                  </c:pt>
                  <c:pt idx="5">
                    <c:v>Uintah</c:v>
                  </c:pt>
                  <c:pt idx="6">
                    <c:v>Utah</c:v>
                  </c:pt>
                </c:lvl>
              </c:multiLvlStrCache>
            </c:multiLvlStrRef>
          </c:cat>
          <c:val>
            <c:numRef>
              <c:f>'Power Plants'!$C$4:$C$32</c:f>
              <c:numCache>
                <c:formatCode>General</c:formatCode>
                <c:ptCount val="10"/>
                <c:pt idx="0">
                  <c:v>9.9280000000000008</c:v>
                </c:pt>
                <c:pt idx="1">
                  <c:v>119.495396883</c:v>
                </c:pt>
                <c:pt idx="2">
                  <c:v>74.477017565999986</c:v>
                </c:pt>
                <c:pt idx="3">
                  <c:v>9.8848326499999999</c:v>
                </c:pt>
                <c:pt idx="4">
                  <c:v>8.2590766380056504</c:v>
                </c:pt>
                <c:pt idx="6">
                  <c:v>26.228356835</c:v>
                </c:pt>
                <c:pt idx="7">
                  <c:v>1.2546875000000001E-2</c:v>
                </c:pt>
                <c:pt idx="8">
                  <c:v>2.3800879999999998</c:v>
                </c:pt>
                <c:pt idx="9">
                  <c:v>3.0860045999999999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50A-4206-BCE0-22E3FDA0B8EE}"/>
            </c:ext>
          </c:extLst>
        </c:ser>
        <c:ser>
          <c:idx val="2"/>
          <c:order val="2"/>
          <c:tx>
            <c:strRef>
              <c:f>'Power Plants'!$D$3</c:f>
              <c:strCache>
                <c:ptCount val="1"/>
                <c:pt idx="0">
                  <c:v>Sum of PM25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multiLvlStrRef>
              <c:f>'Power Plants'!$A$4:$A$32</c:f>
              <c:multiLvlStrCache>
                <c:ptCount val="10"/>
                <c:lvl>
                  <c:pt idx="0">
                    <c:v>Sunnyside Cogeneration Associates- Sunnyside Cogeneration Facility</c:v>
                  </c:pt>
                  <c:pt idx="1">
                    <c:v>PacifiCorp- Hunter Power Plant</c:v>
                  </c:pt>
                  <c:pt idx="2">
                    <c:v>PacifiCorp- Huntington Power Plant</c:v>
                  </c:pt>
                  <c:pt idx="3">
                    <c:v>PacifiCorp Energy: Currant Creek Power Plant</c:v>
                  </c:pt>
                  <c:pt idx="4">
                    <c:v>Intermountain Power Service Corporation- Intermountain Generation Station</c:v>
                  </c:pt>
                  <c:pt idx="5">
                    <c:v>Bonanza</c:v>
                  </c:pt>
                  <c:pt idx="6">
                    <c:v>PacifiCorp Energy: Lake Side Power Plant</c:v>
                  </c:pt>
                  <c:pt idx="7">
                    <c:v>Payson City Corporation- Payson City Power</c:v>
                  </c:pt>
                  <c:pt idx="8">
                    <c:v>Springville City Corporation: Whitehead Power Plant</c:v>
                  </c:pt>
                  <c:pt idx="9">
                    <c:v>Utah Assoc. Municipal Power Systems-  Nebo (Payson) Power Plant</c:v>
                  </c:pt>
                </c:lvl>
                <c:lvl>
                  <c:pt idx="0">
                    <c:v>Electric Generation</c:v>
                  </c:pt>
                  <c:pt idx="1">
                    <c:v>Electric Generation</c:v>
                  </c:pt>
                  <c:pt idx="3">
                    <c:v>Electric Generation</c:v>
                  </c:pt>
                  <c:pt idx="4">
                    <c:v>Electric Generation</c:v>
                  </c:pt>
                  <c:pt idx="5">
                    <c:v>Electric Generation</c:v>
                  </c:pt>
                  <c:pt idx="6">
                    <c:v>Electric Generation</c:v>
                  </c:pt>
                </c:lvl>
                <c:lvl>
                  <c:pt idx="0">
                    <c:v>Point</c:v>
                  </c:pt>
                  <c:pt idx="1">
                    <c:v>Point</c:v>
                  </c:pt>
                  <c:pt idx="3">
                    <c:v>Point</c:v>
                  </c:pt>
                  <c:pt idx="4">
                    <c:v>Point</c:v>
                  </c:pt>
                  <c:pt idx="5">
                    <c:v>Point</c:v>
                  </c:pt>
                  <c:pt idx="6">
                    <c:v>Point</c:v>
                  </c:pt>
                </c:lvl>
                <c:lvl>
                  <c:pt idx="0">
                    <c:v>Carbon</c:v>
                  </c:pt>
                  <c:pt idx="1">
                    <c:v>Emery</c:v>
                  </c:pt>
                  <c:pt idx="3">
                    <c:v>Juab</c:v>
                  </c:pt>
                  <c:pt idx="4">
                    <c:v>Millard</c:v>
                  </c:pt>
                  <c:pt idx="5">
                    <c:v>Uintah</c:v>
                  </c:pt>
                  <c:pt idx="6">
                    <c:v>Utah</c:v>
                  </c:pt>
                </c:lvl>
              </c:multiLvlStrCache>
            </c:multiLvlStrRef>
          </c:cat>
          <c:val>
            <c:numRef>
              <c:f>'Power Plants'!$D$4:$D$32</c:f>
              <c:numCache>
                <c:formatCode>General</c:formatCode>
                <c:ptCount val="10"/>
                <c:pt idx="0">
                  <c:v>15.40972071</c:v>
                </c:pt>
                <c:pt idx="1">
                  <c:v>230.97316289450004</c:v>
                </c:pt>
                <c:pt idx="2">
                  <c:v>181.93849361650001</c:v>
                </c:pt>
                <c:pt idx="3">
                  <c:v>24.048262649999998</c:v>
                </c:pt>
                <c:pt idx="4">
                  <c:v>920.05047862901006</c:v>
                </c:pt>
                <c:pt idx="6">
                  <c:v>55.710642655000001</c:v>
                </c:pt>
                <c:pt idx="7">
                  <c:v>1.7337499999999999E-2</c:v>
                </c:pt>
                <c:pt idx="8">
                  <c:v>0.4124118</c:v>
                </c:pt>
                <c:pt idx="9">
                  <c:v>2.0099999999999998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50A-4206-BCE0-22E3FDA0B8EE}"/>
            </c:ext>
          </c:extLst>
        </c:ser>
        <c:ser>
          <c:idx val="3"/>
          <c:order val="3"/>
          <c:tx>
            <c:strRef>
              <c:f>'Power Plants'!$E$3</c:f>
              <c:strCache>
                <c:ptCount val="1"/>
                <c:pt idx="0">
                  <c:v>Sum of NH3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multiLvlStrRef>
              <c:f>'Power Plants'!$A$4:$A$32</c:f>
              <c:multiLvlStrCache>
                <c:ptCount val="10"/>
                <c:lvl>
                  <c:pt idx="0">
                    <c:v>Sunnyside Cogeneration Associates- Sunnyside Cogeneration Facility</c:v>
                  </c:pt>
                  <c:pt idx="1">
                    <c:v>PacifiCorp- Hunter Power Plant</c:v>
                  </c:pt>
                  <c:pt idx="2">
                    <c:v>PacifiCorp- Huntington Power Plant</c:v>
                  </c:pt>
                  <c:pt idx="3">
                    <c:v>PacifiCorp Energy: Currant Creek Power Plant</c:v>
                  </c:pt>
                  <c:pt idx="4">
                    <c:v>Intermountain Power Service Corporation- Intermountain Generation Station</c:v>
                  </c:pt>
                  <c:pt idx="5">
                    <c:v>Bonanza</c:v>
                  </c:pt>
                  <c:pt idx="6">
                    <c:v>PacifiCorp Energy: Lake Side Power Plant</c:v>
                  </c:pt>
                  <c:pt idx="7">
                    <c:v>Payson City Corporation- Payson City Power</c:v>
                  </c:pt>
                  <c:pt idx="8">
                    <c:v>Springville City Corporation: Whitehead Power Plant</c:v>
                  </c:pt>
                  <c:pt idx="9">
                    <c:v>Utah Assoc. Municipal Power Systems-  Nebo (Payson) Power Plant</c:v>
                  </c:pt>
                </c:lvl>
                <c:lvl>
                  <c:pt idx="0">
                    <c:v>Electric Generation</c:v>
                  </c:pt>
                  <c:pt idx="1">
                    <c:v>Electric Generation</c:v>
                  </c:pt>
                  <c:pt idx="3">
                    <c:v>Electric Generation</c:v>
                  </c:pt>
                  <c:pt idx="4">
                    <c:v>Electric Generation</c:v>
                  </c:pt>
                  <c:pt idx="5">
                    <c:v>Electric Generation</c:v>
                  </c:pt>
                  <c:pt idx="6">
                    <c:v>Electric Generation</c:v>
                  </c:pt>
                </c:lvl>
                <c:lvl>
                  <c:pt idx="0">
                    <c:v>Point</c:v>
                  </c:pt>
                  <c:pt idx="1">
                    <c:v>Point</c:v>
                  </c:pt>
                  <c:pt idx="3">
                    <c:v>Point</c:v>
                  </c:pt>
                  <c:pt idx="4">
                    <c:v>Point</c:v>
                  </c:pt>
                  <c:pt idx="5">
                    <c:v>Point</c:v>
                  </c:pt>
                  <c:pt idx="6">
                    <c:v>Point</c:v>
                  </c:pt>
                </c:lvl>
                <c:lvl>
                  <c:pt idx="0">
                    <c:v>Carbon</c:v>
                  </c:pt>
                  <c:pt idx="1">
                    <c:v>Emery</c:v>
                  </c:pt>
                  <c:pt idx="3">
                    <c:v>Juab</c:v>
                  </c:pt>
                  <c:pt idx="4">
                    <c:v>Millard</c:v>
                  </c:pt>
                  <c:pt idx="5">
                    <c:v>Uintah</c:v>
                  </c:pt>
                  <c:pt idx="6">
                    <c:v>Utah</c:v>
                  </c:pt>
                </c:lvl>
              </c:multiLvlStrCache>
            </c:multiLvlStrRef>
          </c:cat>
          <c:val>
            <c:numRef>
              <c:f>'Power Plants'!$E$4:$E$32</c:f>
              <c:numCache>
                <c:formatCode>General</c:formatCode>
                <c:ptCount val="10"/>
                <c:pt idx="0">
                  <c:v>0.112</c:v>
                </c:pt>
                <c:pt idx="1">
                  <c:v>1.3643969364999999</c:v>
                </c:pt>
                <c:pt idx="2">
                  <c:v>0.76363571899999994</c:v>
                </c:pt>
                <c:pt idx="3">
                  <c:v>40.833120950000001</c:v>
                </c:pt>
                <c:pt idx="4">
                  <c:v>1.6468744000000002</c:v>
                </c:pt>
                <c:pt idx="6">
                  <c:v>110.34694295</c:v>
                </c:pt>
                <c:pt idx="7">
                  <c:v>1.1178125000000001E-3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50A-4206-BCE0-22E3FDA0B8EE}"/>
            </c:ext>
          </c:extLst>
        </c:ser>
        <c:ser>
          <c:idx val="4"/>
          <c:order val="4"/>
          <c:tx>
            <c:strRef>
              <c:f>'Power Plants'!$F$3</c:f>
              <c:strCache>
                <c:ptCount val="1"/>
                <c:pt idx="0">
                  <c:v>Sum of SO2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multiLvlStrRef>
              <c:f>'Power Plants'!$A$4:$A$32</c:f>
              <c:multiLvlStrCache>
                <c:ptCount val="10"/>
                <c:lvl>
                  <c:pt idx="0">
                    <c:v>Sunnyside Cogeneration Associates- Sunnyside Cogeneration Facility</c:v>
                  </c:pt>
                  <c:pt idx="1">
                    <c:v>PacifiCorp- Hunter Power Plant</c:v>
                  </c:pt>
                  <c:pt idx="2">
                    <c:v>PacifiCorp- Huntington Power Plant</c:v>
                  </c:pt>
                  <c:pt idx="3">
                    <c:v>PacifiCorp Energy: Currant Creek Power Plant</c:v>
                  </c:pt>
                  <c:pt idx="4">
                    <c:v>Intermountain Power Service Corporation- Intermountain Generation Station</c:v>
                  </c:pt>
                  <c:pt idx="5">
                    <c:v>Bonanza</c:v>
                  </c:pt>
                  <c:pt idx="6">
                    <c:v>PacifiCorp Energy: Lake Side Power Plant</c:v>
                  </c:pt>
                  <c:pt idx="7">
                    <c:v>Payson City Corporation- Payson City Power</c:v>
                  </c:pt>
                  <c:pt idx="8">
                    <c:v>Springville City Corporation: Whitehead Power Plant</c:v>
                  </c:pt>
                  <c:pt idx="9">
                    <c:v>Utah Assoc. Municipal Power Systems-  Nebo (Payson) Power Plant</c:v>
                  </c:pt>
                </c:lvl>
                <c:lvl>
                  <c:pt idx="0">
                    <c:v>Electric Generation</c:v>
                  </c:pt>
                  <c:pt idx="1">
                    <c:v>Electric Generation</c:v>
                  </c:pt>
                  <c:pt idx="3">
                    <c:v>Electric Generation</c:v>
                  </c:pt>
                  <c:pt idx="4">
                    <c:v>Electric Generation</c:v>
                  </c:pt>
                  <c:pt idx="5">
                    <c:v>Electric Generation</c:v>
                  </c:pt>
                  <c:pt idx="6">
                    <c:v>Electric Generation</c:v>
                  </c:pt>
                </c:lvl>
                <c:lvl>
                  <c:pt idx="0">
                    <c:v>Point</c:v>
                  </c:pt>
                  <c:pt idx="1">
                    <c:v>Point</c:v>
                  </c:pt>
                  <c:pt idx="3">
                    <c:v>Point</c:v>
                  </c:pt>
                  <c:pt idx="4">
                    <c:v>Point</c:v>
                  </c:pt>
                  <c:pt idx="5">
                    <c:v>Point</c:v>
                  </c:pt>
                  <c:pt idx="6">
                    <c:v>Point</c:v>
                  </c:pt>
                </c:lvl>
                <c:lvl>
                  <c:pt idx="0">
                    <c:v>Carbon</c:v>
                  </c:pt>
                  <c:pt idx="1">
                    <c:v>Emery</c:v>
                  </c:pt>
                  <c:pt idx="3">
                    <c:v>Juab</c:v>
                  </c:pt>
                  <c:pt idx="4">
                    <c:v>Millard</c:v>
                  </c:pt>
                  <c:pt idx="5">
                    <c:v>Uintah</c:v>
                  </c:pt>
                  <c:pt idx="6">
                    <c:v>Utah</c:v>
                  </c:pt>
                </c:lvl>
              </c:multiLvlStrCache>
            </c:multiLvlStrRef>
          </c:cat>
          <c:val>
            <c:numRef>
              <c:f>'Power Plants'!$F$4:$F$32</c:f>
              <c:numCache>
                <c:formatCode>General</c:formatCode>
                <c:ptCount val="10"/>
                <c:pt idx="0">
                  <c:v>476.84803499999998</c:v>
                </c:pt>
                <c:pt idx="1">
                  <c:v>3511.5950164147703</c:v>
                </c:pt>
                <c:pt idx="2">
                  <c:v>2280.9513372974998</c:v>
                </c:pt>
                <c:pt idx="3">
                  <c:v>2.7182280000000003</c:v>
                </c:pt>
                <c:pt idx="4">
                  <c:v>2483.6</c:v>
                </c:pt>
                <c:pt idx="5">
                  <c:v>1318.84</c:v>
                </c:pt>
                <c:pt idx="6">
                  <c:v>7.5821546</c:v>
                </c:pt>
                <c:pt idx="7">
                  <c:v>1.36875E-3</c:v>
                </c:pt>
                <c:pt idx="8">
                  <c:v>1.23108E-2</c:v>
                </c:pt>
                <c:pt idx="9">
                  <c:v>0.79600000000000004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50A-4206-BCE0-22E3FDA0B8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925804240"/>
        <c:axId val="925809816"/>
      </c:barChart>
      <c:catAx>
        <c:axId val="925804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5809816"/>
        <c:crosses val="autoZero"/>
        <c:auto val="1"/>
        <c:lblAlgn val="ctr"/>
        <c:lblOffset val="100"/>
        <c:noMultiLvlLbl val="0"/>
      </c:catAx>
      <c:valAx>
        <c:axId val="925809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tons per 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58042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en-US" sz="1200"/>
              <a:t>Figure 5.2 - Net Generation of Electricity in Utah by Energy Sources, 1960-2018</a:t>
            </a:r>
          </a:p>
        </c:rich>
      </c:tx>
      <c:layout>
        <c:manualLayout>
          <c:xMode val="edge"/>
          <c:yMode val="edge"/>
          <c:x val="0.13601398813587609"/>
          <c:y val="3.1413715991632125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2730220103854617"/>
          <c:y val="0.12210631329081904"/>
          <c:w val="0.83003891837981014"/>
          <c:h val="0.79069180667664718"/>
        </c:manualLayout>
      </c:layout>
      <c:areaChart>
        <c:grouping val="stacked"/>
        <c:varyColors val="0"/>
        <c:ser>
          <c:idx val="0"/>
          <c:order val="0"/>
          <c:tx>
            <c:v>Coal</c:v>
          </c:tx>
          <c:cat>
            <c:numRef>
              <c:f>'T 5.11a &amp; F 5.2'!$A$6:$A$64</c:f>
              <c:numCache>
                <c:formatCode>0</c:formatCode>
                <c:ptCount val="59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  <c:pt idx="53">
                  <c:v>2013</c:v>
                </c:pt>
                <c:pt idx="54">
                  <c:v>2014</c:v>
                </c:pt>
                <c:pt idx="55">
                  <c:v>2015</c:v>
                </c:pt>
                <c:pt idx="56">
                  <c:v>2016</c:v>
                </c:pt>
                <c:pt idx="57">
                  <c:v>2017</c:v>
                </c:pt>
                <c:pt idx="58">
                  <c:v>2018</c:v>
                </c:pt>
              </c:numCache>
            </c:numRef>
          </c:cat>
          <c:val>
            <c:numRef>
              <c:f>'T 5.11a &amp; F 5.2'!$B$6:$B$64</c:f>
              <c:numCache>
                <c:formatCode>#,##0</c:formatCode>
                <c:ptCount val="59"/>
                <c:pt idx="0">
                  <c:v>1130</c:v>
                </c:pt>
                <c:pt idx="1">
                  <c:v>1210</c:v>
                </c:pt>
                <c:pt idx="2">
                  <c:v>998</c:v>
                </c:pt>
                <c:pt idx="3">
                  <c:v>923</c:v>
                </c:pt>
                <c:pt idx="4">
                  <c:v>855</c:v>
                </c:pt>
                <c:pt idx="5">
                  <c:v>779</c:v>
                </c:pt>
                <c:pt idx="6">
                  <c:v>1001</c:v>
                </c:pt>
                <c:pt idx="7">
                  <c:v>909</c:v>
                </c:pt>
                <c:pt idx="8">
                  <c:v>931</c:v>
                </c:pt>
                <c:pt idx="9">
                  <c:v>806</c:v>
                </c:pt>
                <c:pt idx="10">
                  <c:v>948</c:v>
                </c:pt>
                <c:pt idx="11">
                  <c:v>894</c:v>
                </c:pt>
                <c:pt idx="12">
                  <c:v>1165</c:v>
                </c:pt>
                <c:pt idx="13">
                  <c:v>2007</c:v>
                </c:pt>
                <c:pt idx="14">
                  <c:v>2678</c:v>
                </c:pt>
                <c:pt idx="15">
                  <c:v>4366</c:v>
                </c:pt>
                <c:pt idx="16">
                  <c:v>2739</c:v>
                </c:pt>
                <c:pt idx="17">
                  <c:v>5533</c:v>
                </c:pt>
                <c:pt idx="18">
                  <c:v>7238</c:v>
                </c:pt>
                <c:pt idx="19">
                  <c:v>9408</c:v>
                </c:pt>
                <c:pt idx="20">
                  <c:v>10870</c:v>
                </c:pt>
                <c:pt idx="21">
                  <c:v>10869</c:v>
                </c:pt>
                <c:pt idx="22">
                  <c:v>10635</c:v>
                </c:pt>
                <c:pt idx="23">
                  <c:v>10921</c:v>
                </c:pt>
                <c:pt idx="24">
                  <c:v>12321</c:v>
                </c:pt>
                <c:pt idx="25">
                  <c:v>14229</c:v>
                </c:pt>
                <c:pt idx="26">
                  <c:v>15155</c:v>
                </c:pt>
                <c:pt idx="27">
                  <c:v>25221</c:v>
                </c:pt>
                <c:pt idx="28">
                  <c:v>28806</c:v>
                </c:pt>
                <c:pt idx="29">
                  <c:v>29676</c:v>
                </c:pt>
                <c:pt idx="30">
                  <c:v>31522.925999999999</c:v>
                </c:pt>
                <c:pt idx="31">
                  <c:v>28887.599999999999</c:v>
                </c:pt>
                <c:pt idx="32">
                  <c:v>31552.99</c:v>
                </c:pt>
                <c:pt idx="33">
                  <c:v>32125.793000000001</c:v>
                </c:pt>
                <c:pt idx="34">
                  <c:v>33130.663999999997</c:v>
                </c:pt>
                <c:pt idx="35">
                  <c:v>30611.062999999998</c:v>
                </c:pt>
                <c:pt idx="36">
                  <c:v>31100.841</c:v>
                </c:pt>
                <c:pt idx="37">
                  <c:v>32544.003000000001</c:v>
                </c:pt>
                <c:pt idx="38">
                  <c:v>33587.673999999999</c:v>
                </c:pt>
                <c:pt idx="39">
                  <c:v>34533.781000000003</c:v>
                </c:pt>
                <c:pt idx="40">
                  <c:v>34491.423999999999</c:v>
                </c:pt>
                <c:pt idx="41">
                  <c:v>33679.307999999997</c:v>
                </c:pt>
                <c:pt idx="42">
                  <c:v>34487.722999999998</c:v>
                </c:pt>
                <c:pt idx="43">
                  <c:v>35978.648000000001</c:v>
                </c:pt>
                <c:pt idx="44">
                  <c:v>36617.853999999999</c:v>
                </c:pt>
                <c:pt idx="45">
                  <c:v>35970.404999999999</c:v>
                </c:pt>
                <c:pt idx="46">
                  <c:v>36855.550000000003</c:v>
                </c:pt>
                <c:pt idx="47">
                  <c:v>37170.794000000002</c:v>
                </c:pt>
                <c:pt idx="48">
                  <c:v>38020.366999999998</c:v>
                </c:pt>
                <c:pt idx="49">
                  <c:v>35526.125999999997</c:v>
                </c:pt>
                <c:pt idx="50">
                  <c:v>34057.264999999999</c:v>
                </c:pt>
                <c:pt idx="51">
                  <c:v>33137.663260000001</c:v>
                </c:pt>
                <c:pt idx="52">
                  <c:v>30799.119999999999</c:v>
                </c:pt>
                <c:pt idx="53">
                  <c:v>34284.956819999999</c:v>
                </c:pt>
                <c:pt idx="54">
                  <c:v>33376.687680000003</c:v>
                </c:pt>
                <c:pt idx="55">
                  <c:v>31656.489000000001</c:v>
                </c:pt>
                <c:pt idx="56">
                  <c:v>25939.442999999999</c:v>
                </c:pt>
                <c:pt idx="57">
                  <c:v>26389.566999999999</c:v>
                </c:pt>
                <c:pt idx="58">
                  <c:v>25912.473999999998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A5-4EE1-AB6C-D7E93E51C878}"/>
            </c:ext>
          </c:extLst>
        </c:ser>
        <c:ser>
          <c:idx val="1"/>
          <c:order val="1"/>
          <c:tx>
            <c:strRef>
              <c:f>'T 5.11a &amp; F 5.2'!$C$5</c:f>
              <c:strCache>
                <c:ptCount val="1"/>
                <c:pt idx="0">
                  <c:v>Petroleum</c:v>
                </c:pt>
              </c:strCache>
            </c:strRef>
          </c:tx>
          <c:cat>
            <c:numRef>
              <c:f>'T 5.11a &amp; F 5.2'!$A$6:$A$64</c:f>
              <c:numCache>
                <c:formatCode>0</c:formatCode>
                <c:ptCount val="59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  <c:pt idx="53">
                  <c:v>2013</c:v>
                </c:pt>
                <c:pt idx="54">
                  <c:v>2014</c:v>
                </c:pt>
                <c:pt idx="55">
                  <c:v>2015</c:v>
                </c:pt>
                <c:pt idx="56">
                  <c:v>2016</c:v>
                </c:pt>
                <c:pt idx="57">
                  <c:v>2017</c:v>
                </c:pt>
                <c:pt idx="58">
                  <c:v>2018</c:v>
                </c:pt>
              </c:numCache>
            </c:numRef>
          </c:cat>
          <c:val>
            <c:numRef>
              <c:f>'T 5.11a &amp; F 5.2'!$C$6:$C$64</c:f>
              <c:numCache>
                <c:formatCode>#,##0</c:formatCode>
                <c:ptCount val="59"/>
                <c:pt idx="0">
                  <c:v>1314</c:v>
                </c:pt>
                <c:pt idx="1">
                  <c:v>1236</c:v>
                </c:pt>
                <c:pt idx="2">
                  <c:v>934</c:v>
                </c:pt>
                <c:pt idx="3">
                  <c:v>876</c:v>
                </c:pt>
                <c:pt idx="4">
                  <c:v>824</c:v>
                </c:pt>
                <c:pt idx="5">
                  <c:v>866</c:v>
                </c:pt>
                <c:pt idx="6">
                  <c:v>765</c:v>
                </c:pt>
                <c:pt idx="7">
                  <c:v>748</c:v>
                </c:pt>
                <c:pt idx="8">
                  <c:v>758</c:v>
                </c:pt>
                <c:pt idx="9">
                  <c:v>872</c:v>
                </c:pt>
                <c:pt idx="10">
                  <c:v>956</c:v>
                </c:pt>
                <c:pt idx="11">
                  <c:v>905</c:v>
                </c:pt>
                <c:pt idx="12">
                  <c:v>657</c:v>
                </c:pt>
                <c:pt idx="13">
                  <c:v>146</c:v>
                </c:pt>
                <c:pt idx="14">
                  <c:v>69</c:v>
                </c:pt>
                <c:pt idx="15">
                  <c:v>82</c:v>
                </c:pt>
                <c:pt idx="16">
                  <c:v>32</c:v>
                </c:pt>
                <c:pt idx="17">
                  <c:v>116</c:v>
                </c:pt>
                <c:pt idx="18">
                  <c:v>90</c:v>
                </c:pt>
                <c:pt idx="19">
                  <c:v>122</c:v>
                </c:pt>
                <c:pt idx="20">
                  <c:v>63</c:v>
                </c:pt>
                <c:pt idx="21">
                  <c:v>40</c:v>
                </c:pt>
                <c:pt idx="22">
                  <c:v>29</c:v>
                </c:pt>
                <c:pt idx="23">
                  <c:v>40</c:v>
                </c:pt>
                <c:pt idx="24">
                  <c:v>30</c:v>
                </c:pt>
                <c:pt idx="25">
                  <c:v>40</c:v>
                </c:pt>
                <c:pt idx="26">
                  <c:v>74</c:v>
                </c:pt>
                <c:pt idx="27">
                  <c:v>92</c:v>
                </c:pt>
                <c:pt idx="28">
                  <c:v>59</c:v>
                </c:pt>
                <c:pt idx="29">
                  <c:v>48</c:v>
                </c:pt>
                <c:pt idx="30">
                  <c:v>51.851999999999997</c:v>
                </c:pt>
                <c:pt idx="31">
                  <c:v>51.314</c:v>
                </c:pt>
                <c:pt idx="32">
                  <c:v>33.634999999999998</c:v>
                </c:pt>
                <c:pt idx="33">
                  <c:v>36.585999999999999</c:v>
                </c:pt>
                <c:pt idx="34">
                  <c:v>33.1</c:v>
                </c:pt>
                <c:pt idx="35">
                  <c:v>35.933999999999997</c:v>
                </c:pt>
                <c:pt idx="36">
                  <c:v>47.42</c:v>
                </c:pt>
                <c:pt idx="37">
                  <c:v>46.947000000000003</c:v>
                </c:pt>
                <c:pt idx="38">
                  <c:v>34.948</c:v>
                </c:pt>
                <c:pt idx="39">
                  <c:v>30.664000000000001</c:v>
                </c:pt>
                <c:pt idx="40">
                  <c:v>57.970999999999997</c:v>
                </c:pt>
                <c:pt idx="41">
                  <c:v>57.576000000000001</c:v>
                </c:pt>
                <c:pt idx="42">
                  <c:v>53.518999999999998</c:v>
                </c:pt>
                <c:pt idx="43">
                  <c:v>32.866</c:v>
                </c:pt>
                <c:pt idx="44">
                  <c:v>32.600999999999999</c:v>
                </c:pt>
                <c:pt idx="45">
                  <c:v>40.908999999999999</c:v>
                </c:pt>
                <c:pt idx="46">
                  <c:v>62.125999999999998</c:v>
                </c:pt>
                <c:pt idx="47">
                  <c:v>39.146999999999998</c:v>
                </c:pt>
                <c:pt idx="48">
                  <c:v>43.612000000000002</c:v>
                </c:pt>
                <c:pt idx="49">
                  <c:v>36.057000000000002</c:v>
                </c:pt>
                <c:pt idx="50">
                  <c:v>50.356999999999999</c:v>
                </c:pt>
                <c:pt idx="51">
                  <c:v>53.949160000000006</c:v>
                </c:pt>
                <c:pt idx="52">
                  <c:v>39.786999999999999</c:v>
                </c:pt>
                <c:pt idx="53">
                  <c:v>26.00103</c:v>
                </c:pt>
                <c:pt idx="54">
                  <c:v>24.317599999999999</c:v>
                </c:pt>
                <c:pt idx="55">
                  <c:v>19.731999999999999</c:v>
                </c:pt>
                <c:pt idx="56">
                  <c:v>31.552</c:v>
                </c:pt>
                <c:pt idx="57">
                  <c:v>38.412999999999997</c:v>
                </c:pt>
                <c:pt idx="58">
                  <c:v>36.573999999999998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3A5-4EE1-AB6C-D7E93E51C878}"/>
            </c:ext>
          </c:extLst>
        </c:ser>
        <c:ser>
          <c:idx val="2"/>
          <c:order val="2"/>
          <c:tx>
            <c:v>Natural Gas</c:v>
          </c:tx>
          <c:cat>
            <c:numRef>
              <c:f>'T 5.11a &amp; F 5.2'!$A$6:$A$64</c:f>
              <c:numCache>
                <c:formatCode>0</c:formatCode>
                <c:ptCount val="59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  <c:pt idx="53">
                  <c:v>2013</c:v>
                </c:pt>
                <c:pt idx="54">
                  <c:v>2014</c:v>
                </c:pt>
                <c:pt idx="55">
                  <c:v>2015</c:v>
                </c:pt>
                <c:pt idx="56">
                  <c:v>2016</c:v>
                </c:pt>
                <c:pt idx="57">
                  <c:v>2017</c:v>
                </c:pt>
                <c:pt idx="58">
                  <c:v>2018</c:v>
                </c:pt>
              </c:numCache>
            </c:numRef>
          </c:cat>
          <c:val>
            <c:numRef>
              <c:f>'T 5.11a &amp; F 5.2'!$D$6:$D$64</c:f>
              <c:numCache>
                <c:formatCode>#,##0</c:formatCode>
                <c:ptCount val="59"/>
                <c:pt idx="0">
                  <c:v>290</c:v>
                </c:pt>
                <c:pt idx="1">
                  <c:v>374</c:v>
                </c:pt>
                <c:pt idx="2">
                  <c:v>433</c:v>
                </c:pt>
                <c:pt idx="3">
                  <c:v>413</c:v>
                </c:pt>
                <c:pt idx="4">
                  <c:v>324</c:v>
                </c:pt>
                <c:pt idx="5">
                  <c:v>392</c:v>
                </c:pt>
                <c:pt idx="6">
                  <c:v>700</c:v>
                </c:pt>
                <c:pt idx="7">
                  <c:v>611</c:v>
                </c:pt>
                <c:pt idx="8">
                  <c:v>444</c:v>
                </c:pt>
                <c:pt idx="9">
                  <c:v>287</c:v>
                </c:pt>
                <c:pt idx="10">
                  <c:v>307</c:v>
                </c:pt>
                <c:pt idx="11">
                  <c:v>287</c:v>
                </c:pt>
                <c:pt idx="12">
                  <c:v>320</c:v>
                </c:pt>
                <c:pt idx="13">
                  <c:v>342</c:v>
                </c:pt>
                <c:pt idx="14">
                  <c:v>312</c:v>
                </c:pt>
                <c:pt idx="15">
                  <c:v>283</c:v>
                </c:pt>
                <c:pt idx="16">
                  <c:v>183</c:v>
                </c:pt>
                <c:pt idx="17">
                  <c:v>421</c:v>
                </c:pt>
                <c:pt idx="18">
                  <c:v>565</c:v>
                </c:pt>
                <c:pt idx="19">
                  <c:v>458</c:v>
                </c:pt>
                <c:pt idx="20">
                  <c:v>358</c:v>
                </c:pt>
                <c:pt idx="21">
                  <c:v>230</c:v>
                </c:pt>
                <c:pt idx="22">
                  <c:v>203</c:v>
                </c:pt>
                <c:pt idx="23">
                  <c:v>69</c:v>
                </c:pt>
                <c:pt idx="24">
                  <c:v>8</c:v>
                </c:pt>
                <c:pt idx="25">
                  <c:v>14</c:v>
                </c:pt>
                <c:pt idx="26">
                  <c:v>6</c:v>
                </c:pt>
                <c:pt idx="27">
                  <c:v>13</c:v>
                </c:pt>
                <c:pt idx="28">
                  <c:v>5</c:v>
                </c:pt>
                <c:pt idx="29">
                  <c:v>37</c:v>
                </c:pt>
                <c:pt idx="30">
                  <c:v>146.488</c:v>
                </c:pt>
                <c:pt idx="31">
                  <c:v>549.98400000000004</c:v>
                </c:pt>
                <c:pt idx="32">
                  <c:v>631.43499999999995</c:v>
                </c:pt>
                <c:pt idx="33">
                  <c:v>606.09900000000005</c:v>
                </c:pt>
                <c:pt idx="34">
                  <c:v>807.25900000000001</c:v>
                </c:pt>
                <c:pt idx="35">
                  <c:v>791.21199999999999</c:v>
                </c:pt>
                <c:pt idx="36">
                  <c:v>323.91399999999999</c:v>
                </c:pt>
                <c:pt idx="37">
                  <c:v>327.56599999999997</c:v>
                </c:pt>
                <c:pt idx="38">
                  <c:v>528.25699999999995</c:v>
                </c:pt>
                <c:pt idx="39">
                  <c:v>610.05700000000002</c:v>
                </c:pt>
                <c:pt idx="40">
                  <c:v>890.22799999999995</c:v>
                </c:pt>
                <c:pt idx="41">
                  <c:v>1446.077</c:v>
                </c:pt>
                <c:pt idx="42">
                  <c:v>1380.181</c:v>
                </c:pt>
                <c:pt idx="43">
                  <c:v>1383.107</c:v>
                </c:pt>
                <c:pt idx="44">
                  <c:v>909.85</c:v>
                </c:pt>
                <c:pt idx="45">
                  <c:v>1177.501</c:v>
                </c:pt>
                <c:pt idx="46">
                  <c:v>3388.55</c:v>
                </c:pt>
                <c:pt idx="47">
                  <c:v>7424.2179999999998</c:v>
                </c:pt>
                <c:pt idx="48">
                  <c:v>7366.3069999999998</c:v>
                </c:pt>
                <c:pt idx="49">
                  <c:v>6444.0420000000004</c:v>
                </c:pt>
                <c:pt idx="50">
                  <c:v>6455.3959999999997</c:v>
                </c:pt>
                <c:pt idx="51">
                  <c:v>5256.0463499999996</c:v>
                </c:pt>
                <c:pt idx="52">
                  <c:v>6579.6040000000003</c:v>
                </c:pt>
                <c:pt idx="53">
                  <c:v>6606.4228800000001</c:v>
                </c:pt>
                <c:pt idx="54">
                  <c:v>8376.4200400000009</c:v>
                </c:pt>
                <c:pt idx="55">
                  <c:v>8217.6650000000009</c:v>
                </c:pt>
                <c:pt idx="56">
                  <c:v>8691.32</c:v>
                </c:pt>
                <c:pt idx="57">
                  <c:v>5870.8519999999999</c:v>
                </c:pt>
                <c:pt idx="58">
                  <c:v>8724.1190000000006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3A5-4EE1-AB6C-D7E93E51C878}"/>
            </c:ext>
          </c:extLst>
        </c:ser>
        <c:ser>
          <c:idx val="4"/>
          <c:order val="3"/>
          <c:tx>
            <c:v>Hydroelectric</c:v>
          </c:tx>
          <c:cat>
            <c:numRef>
              <c:f>'T 5.11a &amp; F 5.2'!$A$6:$A$64</c:f>
              <c:numCache>
                <c:formatCode>0</c:formatCode>
                <c:ptCount val="59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  <c:pt idx="53">
                  <c:v>2013</c:v>
                </c:pt>
                <c:pt idx="54">
                  <c:v>2014</c:v>
                </c:pt>
                <c:pt idx="55">
                  <c:v>2015</c:v>
                </c:pt>
                <c:pt idx="56">
                  <c:v>2016</c:v>
                </c:pt>
                <c:pt idx="57">
                  <c:v>2017</c:v>
                </c:pt>
                <c:pt idx="58">
                  <c:v>2018</c:v>
                </c:pt>
              </c:numCache>
            </c:numRef>
          </c:cat>
          <c:val>
            <c:numRef>
              <c:f>'T 5.11a &amp; F 5.2'!$F$6:$F$64</c:f>
              <c:numCache>
                <c:formatCode>#,##0</c:formatCode>
                <c:ptCount val="59"/>
                <c:pt idx="0">
                  <c:v>304.15899999999999</c:v>
                </c:pt>
                <c:pt idx="1">
                  <c:v>230.69900000000001</c:v>
                </c:pt>
                <c:pt idx="2">
                  <c:v>390.69499999999999</c:v>
                </c:pt>
                <c:pt idx="3">
                  <c:v>349.93599999999998</c:v>
                </c:pt>
                <c:pt idx="4">
                  <c:v>761.99</c:v>
                </c:pt>
                <c:pt idx="5">
                  <c:v>910.13900000000001</c:v>
                </c:pt>
                <c:pt idx="6">
                  <c:v>787.68100000000004</c:v>
                </c:pt>
                <c:pt idx="7">
                  <c:v>1071.135</c:v>
                </c:pt>
                <c:pt idx="8">
                  <c:v>1014.018</c:v>
                </c:pt>
                <c:pt idx="9">
                  <c:v>1114.3579999999999</c:v>
                </c:pt>
                <c:pt idx="10">
                  <c:v>737.97699999999998</c:v>
                </c:pt>
                <c:pt idx="11">
                  <c:v>981.16399999999999</c:v>
                </c:pt>
                <c:pt idx="12">
                  <c:v>1220.0170000000001</c:v>
                </c:pt>
                <c:pt idx="13">
                  <c:v>1110.5139999999999</c:v>
                </c:pt>
                <c:pt idx="14">
                  <c:v>941.17200000000003</c:v>
                </c:pt>
                <c:pt idx="15">
                  <c:v>1074.489</c:v>
                </c:pt>
                <c:pt idx="16">
                  <c:v>1129.586</c:v>
                </c:pt>
                <c:pt idx="17">
                  <c:v>756.83500000000004</c:v>
                </c:pt>
                <c:pt idx="18">
                  <c:v>733.60699999999997</c:v>
                </c:pt>
                <c:pt idx="19">
                  <c:v>801.952</c:v>
                </c:pt>
                <c:pt idx="20">
                  <c:v>821.46699999999998</c:v>
                </c:pt>
                <c:pt idx="21">
                  <c:v>623.00300000000004</c:v>
                </c:pt>
                <c:pt idx="22">
                  <c:v>1024.4559999999999</c:v>
                </c:pt>
                <c:pt idx="23">
                  <c:v>1393.787</c:v>
                </c:pt>
                <c:pt idx="24">
                  <c:v>1390.72</c:v>
                </c:pt>
                <c:pt idx="25">
                  <c:v>1019.005</c:v>
                </c:pt>
                <c:pt idx="26">
                  <c:v>1412.579</c:v>
                </c:pt>
                <c:pt idx="27">
                  <c:v>856.06799999999998</c:v>
                </c:pt>
                <c:pt idx="28">
                  <c:v>593.10799999999995</c:v>
                </c:pt>
                <c:pt idx="29">
                  <c:v>561.67499999999995</c:v>
                </c:pt>
                <c:pt idx="30">
                  <c:v>508.44299999999998</c:v>
                </c:pt>
                <c:pt idx="31">
                  <c:v>626.96500000000003</c:v>
                </c:pt>
                <c:pt idx="32">
                  <c:v>602.38400000000001</c:v>
                </c:pt>
                <c:pt idx="33">
                  <c:v>860.01900000000001</c:v>
                </c:pt>
                <c:pt idx="34">
                  <c:v>750.43799999999999</c:v>
                </c:pt>
                <c:pt idx="35">
                  <c:v>968.74300000000005</c:v>
                </c:pt>
                <c:pt idx="36">
                  <c:v>1048.9570000000001</c:v>
                </c:pt>
                <c:pt idx="37">
                  <c:v>1344.1610000000001</c:v>
                </c:pt>
                <c:pt idx="38">
                  <c:v>1314.711</c:v>
                </c:pt>
                <c:pt idx="39">
                  <c:v>1255.1420000000001</c:v>
                </c:pt>
                <c:pt idx="40">
                  <c:v>746.125</c:v>
                </c:pt>
                <c:pt idx="41">
                  <c:v>508.40499999999997</c:v>
                </c:pt>
                <c:pt idx="42">
                  <c:v>457.73200000000003</c:v>
                </c:pt>
                <c:pt idx="43">
                  <c:v>421.339</c:v>
                </c:pt>
                <c:pt idx="44">
                  <c:v>449.84800000000001</c:v>
                </c:pt>
                <c:pt idx="45">
                  <c:v>784.46299999999997</c:v>
                </c:pt>
                <c:pt idx="46">
                  <c:v>746.78300000000002</c:v>
                </c:pt>
                <c:pt idx="47">
                  <c:v>538.78200000000004</c:v>
                </c:pt>
                <c:pt idx="48">
                  <c:v>668.08399999999995</c:v>
                </c:pt>
                <c:pt idx="49">
                  <c:v>835.25699999999995</c:v>
                </c:pt>
                <c:pt idx="50">
                  <c:v>695.51199999999994</c:v>
                </c:pt>
                <c:pt idx="51">
                  <c:v>1230.165</c:v>
                </c:pt>
                <c:pt idx="52">
                  <c:v>747.78599999999994</c:v>
                </c:pt>
                <c:pt idx="53">
                  <c:v>504.99599999999998</c:v>
                </c:pt>
                <c:pt idx="54">
                  <c:v>632.82299999999998</c:v>
                </c:pt>
                <c:pt idx="55">
                  <c:v>768.77300000000002</c:v>
                </c:pt>
                <c:pt idx="56">
                  <c:v>759.54200000000003</c:v>
                </c:pt>
                <c:pt idx="57">
                  <c:v>1293.7149999999999</c:v>
                </c:pt>
                <c:pt idx="58">
                  <c:v>927.09699999999998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3A5-4EE1-AB6C-D7E93E51C878}"/>
            </c:ext>
          </c:extLst>
        </c:ser>
        <c:ser>
          <c:idx val="3"/>
          <c:order val="4"/>
          <c:tx>
            <c:v>Solar</c:v>
          </c:tx>
          <c:spPr>
            <a:ln w="25400">
              <a:noFill/>
            </a:ln>
          </c:spPr>
          <c:val>
            <c:numRef>
              <c:f>'T 5.11a &amp; F 5.2'!$I$6:$I$64</c:f>
              <c:numCache>
                <c:formatCode>#,##0</c:formatCode>
                <c:ptCount val="5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1.619</c:v>
                </c:pt>
                <c:pt idx="53">
                  <c:v>2.1</c:v>
                </c:pt>
                <c:pt idx="54">
                  <c:v>2.2349999999999999</c:v>
                </c:pt>
                <c:pt idx="55">
                  <c:v>31.859000000000002</c:v>
                </c:pt>
                <c:pt idx="56">
                  <c:v>1053.6610000000001</c:v>
                </c:pt>
                <c:pt idx="57">
                  <c:v>2211.105</c:v>
                </c:pt>
                <c:pt idx="58">
                  <c:v>2223.7060000000001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3A5-4EE1-AB6C-D7E93E51C878}"/>
            </c:ext>
          </c:extLst>
        </c:ser>
        <c:ser>
          <c:idx val="6"/>
          <c:order val="5"/>
          <c:tx>
            <c:v>Other</c:v>
          </c:tx>
          <c:cat>
            <c:numRef>
              <c:f>'T 5.11a &amp; F 5.2'!$A$6:$A$64</c:f>
              <c:numCache>
                <c:formatCode>0</c:formatCode>
                <c:ptCount val="59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  <c:pt idx="53">
                  <c:v>2013</c:v>
                </c:pt>
                <c:pt idx="54">
                  <c:v>2014</c:v>
                </c:pt>
                <c:pt idx="55">
                  <c:v>2015</c:v>
                </c:pt>
                <c:pt idx="56">
                  <c:v>2016</c:v>
                </c:pt>
                <c:pt idx="57">
                  <c:v>2017</c:v>
                </c:pt>
                <c:pt idx="58">
                  <c:v>2018</c:v>
                </c:pt>
              </c:numCache>
            </c:numRef>
          </c:cat>
          <c:val>
            <c:numRef>
              <c:f>'T 5.11a &amp; F 5.2'!$AM$6:$AM$64</c:f>
              <c:numCache>
                <c:formatCode>#,##0</c:formatCode>
                <c:ptCount val="5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38.299999999999997</c:v>
                </c:pt>
                <c:pt idx="25">
                  <c:v>109.515</c:v>
                </c:pt>
                <c:pt idx="26">
                  <c:v>171.60499999999999</c:v>
                </c:pt>
                <c:pt idx="27">
                  <c:v>163.876</c:v>
                </c:pt>
                <c:pt idx="28">
                  <c:v>174.22499999999999</c:v>
                </c:pt>
                <c:pt idx="29">
                  <c:v>173.15299999999999</c:v>
                </c:pt>
                <c:pt idx="30">
                  <c:v>333.83</c:v>
                </c:pt>
                <c:pt idx="31">
                  <c:v>390.04300000000001</c:v>
                </c:pt>
                <c:pt idx="32">
                  <c:v>463.71899999999999</c:v>
                </c:pt>
                <c:pt idx="33">
                  <c:v>468.33199999999999</c:v>
                </c:pt>
                <c:pt idx="34">
                  <c:v>513.20000000000005</c:v>
                </c:pt>
                <c:pt idx="35">
                  <c:v>428.858</c:v>
                </c:pt>
                <c:pt idx="36">
                  <c:v>462.12800000000004</c:v>
                </c:pt>
                <c:pt idx="37">
                  <c:v>484.19200000000001</c:v>
                </c:pt>
                <c:pt idx="38">
                  <c:v>479.34000000000003</c:v>
                </c:pt>
                <c:pt idx="39">
                  <c:v>385.38</c:v>
                </c:pt>
                <c:pt idx="40">
                  <c:v>453.428</c:v>
                </c:pt>
                <c:pt idx="41">
                  <c:v>195.63099999999997</c:v>
                </c:pt>
                <c:pt idx="42">
                  <c:v>258.52900000000005</c:v>
                </c:pt>
                <c:pt idx="43">
                  <c:v>207.70599999999999</c:v>
                </c:pt>
                <c:pt idx="44">
                  <c:v>201.82300000000001</c:v>
                </c:pt>
                <c:pt idx="45">
                  <c:v>191.852</c:v>
                </c:pt>
                <c:pt idx="46">
                  <c:v>210.31399999999999</c:v>
                </c:pt>
                <c:pt idx="47">
                  <c:v>199.63400000000001</c:v>
                </c:pt>
                <c:pt idx="48">
                  <c:v>480.39299999999997</c:v>
                </c:pt>
                <c:pt idx="49">
                  <c:v>701.46300000000008</c:v>
                </c:pt>
                <c:pt idx="50">
                  <c:v>990.82499999999993</c:v>
                </c:pt>
                <c:pt idx="51">
                  <c:v>1158.3264100000001</c:v>
                </c:pt>
                <c:pt idx="52">
                  <c:v>1235.0440000000001</c:v>
                </c:pt>
                <c:pt idx="53">
                  <c:v>1092.2738700000002</c:v>
                </c:pt>
                <c:pt idx="54">
                  <c:v>1372.0423899999998</c:v>
                </c:pt>
                <c:pt idx="55">
                  <c:v>1254.6009999999999</c:v>
                </c:pt>
                <c:pt idx="56">
                  <c:v>1658.4096380000001</c:v>
                </c:pt>
                <c:pt idx="57">
                  <c:v>1608.2243080000003</c:v>
                </c:pt>
                <c:pt idx="58">
                  <c:v>1551.4540000000002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3A5-4EE1-AB6C-D7E93E51C8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2102656"/>
        <c:axId val="52104192"/>
      </c:areaChart>
      <c:catAx>
        <c:axId val="52102656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52104192"/>
        <c:crosses val="autoZero"/>
        <c:auto val="1"/>
        <c:lblAlgn val="ctr"/>
        <c:lblOffset val="100"/>
        <c:tickLblSkip val="5"/>
        <c:tickMarkSkip val="1"/>
        <c:noMultiLvlLbl val="0"/>
      </c:catAx>
      <c:valAx>
        <c:axId val="52104192"/>
        <c:scaling>
          <c:orientation val="minMax"/>
          <c:max val="50000"/>
          <c:min val="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Gigawatthours</a:t>
                </a:r>
              </a:p>
            </c:rich>
          </c:tx>
          <c:layout>
            <c:manualLayout>
              <c:xMode val="edge"/>
              <c:yMode val="edge"/>
              <c:x val="8.8495651700473323E-3"/>
              <c:y val="0.3638748106629513"/>
            </c:manualLayout>
          </c:layout>
          <c:overlay val="0"/>
        </c:title>
        <c:numFmt formatCode="#,##0" sourceLinked="1"/>
        <c:majorTickMark val="out"/>
        <c:minorTickMark val="out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52102656"/>
        <c:crosses val="autoZero"/>
        <c:crossBetween val="midCat"/>
        <c:majorUnit val="10000"/>
        <c:minorUnit val="5000"/>
      </c:valAx>
    </c:plotArea>
    <c:legend>
      <c:legendPos val="b"/>
      <c:layout>
        <c:manualLayout>
          <c:xMode val="edge"/>
          <c:yMode val="edge"/>
          <c:x val="0.14298099612261639"/>
          <c:y val="0.1508923739070567"/>
          <c:w val="0.59435258291306414"/>
          <c:h val="4.9508307974085709E-2"/>
        </c:manualLayout>
      </c:layout>
      <c:overlay val="0"/>
    </c:legend>
    <c:plotVisOnly val="1"/>
    <c:dispBlanksAs val="zero"/>
    <c:showDLblsOverMax val="0"/>
  </c:chart>
  <c:spPr>
    <a:noFill/>
    <a:ln>
      <a:noFill/>
    </a:ln>
    <a:scene3d>
      <a:camera prst="orthographicFront"/>
      <a:lightRig rig="threePt" dir="t"/>
    </a:scene3d>
    <a:sp3d>
      <a:bevelT w="190500" h="38100"/>
    </a:sp3d>
  </c:sp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Statewide</a:t>
            </a:r>
            <a:r>
              <a:rPr lang="en-US" baseline="0"/>
              <a:t> Annual Emissions by Source - Anticipated Changes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areaChart>
        <c:grouping val="stacked"/>
        <c:varyColors val="0"/>
        <c:ser>
          <c:idx val="0"/>
          <c:order val="0"/>
          <c:tx>
            <c:strRef>
              <c:f>Sheet2!$A$30</c:f>
              <c:strCache>
                <c:ptCount val="1"/>
                <c:pt idx="0">
                  <c:v>Area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Sheet2!$B$29:$AI$29</c:f>
              <c:numCache>
                <c:formatCode>General</c:formatCode>
                <c:ptCount val="3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  <c:pt idx="10">
                  <c:v>2027</c:v>
                </c:pt>
                <c:pt idx="11">
                  <c:v>2028</c:v>
                </c:pt>
                <c:pt idx="12">
                  <c:v>2029</c:v>
                </c:pt>
                <c:pt idx="13">
                  <c:v>2030</c:v>
                </c:pt>
                <c:pt idx="14">
                  <c:v>2031</c:v>
                </c:pt>
                <c:pt idx="15">
                  <c:v>2032</c:v>
                </c:pt>
                <c:pt idx="16">
                  <c:v>2033</c:v>
                </c:pt>
                <c:pt idx="17">
                  <c:v>2034</c:v>
                </c:pt>
                <c:pt idx="18">
                  <c:v>2035</c:v>
                </c:pt>
                <c:pt idx="19">
                  <c:v>2036</c:v>
                </c:pt>
                <c:pt idx="20">
                  <c:v>2037</c:v>
                </c:pt>
                <c:pt idx="21">
                  <c:v>2038</c:v>
                </c:pt>
                <c:pt idx="22">
                  <c:v>2039</c:v>
                </c:pt>
                <c:pt idx="23">
                  <c:v>2040</c:v>
                </c:pt>
                <c:pt idx="24">
                  <c:v>2041</c:v>
                </c:pt>
                <c:pt idx="25">
                  <c:v>2042</c:v>
                </c:pt>
                <c:pt idx="26">
                  <c:v>2043</c:v>
                </c:pt>
                <c:pt idx="27">
                  <c:v>2044</c:v>
                </c:pt>
                <c:pt idx="28">
                  <c:v>2045</c:v>
                </c:pt>
                <c:pt idx="29">
                  <c:v>2046</c:v>
                </c:pt>
                <c:pt idx="30">
                  <c:v>2047</c:v>
                </c:pt>
                <c:pt idx="31">
                  <c:v>2048</c:v>
                </c:pt>
                <c:pt idx="32">
                  <c:v>2049</c:v>
                </c:pt>
                <c:pt idx="33">
                  <c:v>2050</c:v>
                </c:pt>
              </c:numCache>
            </c:numRef>
          </c:cat>
          <c:val>
            <c:numRef>
              <c:f>Sheet2!$B$30:$AI$30</c:f>
              <c:numCache>
                <c:formatCode>General</c:formatCode>
                <c:ptCount val="34"/>
                <c:pt idx="0">
                  <c:v>96085.412954698477</c:v>
                </c:pt>
                <c:pt idx="1">
                  <c:v>95240.027600289555</c:v>
                </c:pt>
                <c:pt idx="2">
                  <c:v>94394.642245880634</c:v>
                </c:pt>
                <c:pt idx="3">
                  <c:v>93549.256891471712</c:v>
                </c:pt>
                <c:pt idx="4">
                  <c:v>92703.871537062791</c:v>
                </c:pt>
                <c:pt idx="5">
                  <c:v>91858.486182653869</c:v>
                </c:pt>
                <c:pt idx="6">
                  <c:v>91013.100828244947</c:v>
                </c:pt>
                <c:pt idx="7">
                  <c:v>90167.715473836026</c:v>
                </c:pt>
                <c:pt idx="8">
                  <c:v>89322.330119427104</c:v>
                </c:pt>
                <c:pt idx="9">
                  <c:v>88476.944765018154</c:v>
                </c:pt>
                <c:pt idx="10">
                  <c:v>89143.171056947991</c:v>
                </c:pt>
                <c:pt idx="11">
                  <c:v>89809.397348877828</c:v>
                </c:pt>
                <c:pt idx="12">
                  <c:v>90475.623640807666</c:v>
                </c:pt>
                <c:pt idx="13">
                  <c:v>91141.849932737503</c:v>
                </c:pt>
                <c:pt idx="14">
                  <c:v>91808.076224667355</c:v>
                </c:pt>
                <c:pt idx="15">
                  <c:v>92474.302516597192</c:v>
                </c:pt>
                <c:pt idx="16">
                  <c:v>93140.528808527029</c:v>
                </c:pt>
                <c:pt idx="17">
                  <c:v>93806.755100456881</c:v>
                </c:pt>
                <c:pt idx="18">
                  <c:v>94472.981392386748</c:v>
                </c:pt>
                <c:pt idx="19">
                  <c:v>95139.2076843166</c:v>
                </c:pt>
                <c:pt idx="20">
                  <c:v>95805.433976246451</c:v>
                </c:pt>
                <c:pt idx="21">
                  <c:v>96471.660268176303</c:v>
                </c:pt>
                <c:pt idx="22">
                  <c:v>97137.886560106141</c:v>
                </c:pt>
                <c:pt idx="23">
                  <c:v>97804.112852035978</c:v>
                </c:pt>
                <c:pt idx="24">
                  <c:v>98470.339143965815</c:v>
                </c:pt>
                <c:pt idx="25">
                  <c:v>99136.565435895653</c:v>
                </c:pt>
                <c:pt idx="26">
                  <c:v>99802.791727825504</c:v>
                </c:pt>
                <c:pt idx="27">
                  <c:v>100469.01801975534</c:v>
                </c:pt>
                <c:pt idx="28">
                  <c:v>101135.24431168518</c:v>
                </c:pt>
                <c:pt idx="29">
                  <c:v>101801.47060361502</c:v>
                </c:pt>
                <c:pt idx="30">
                  <c:v>102467.69689554487</c:v>
                </c:pt>
                <c:pt idx="31">
                  <c:v>103133.92318747471</c:v>
                </c:pt>
                <c:pt idx="32">
                  <c:v>103800.14947940456</c:v>
                </c:pt>
                <c:pt idx="33">
                  <c:v>104466.37577133439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02-4F01-9FFB-D5B4144858B8}"/>
            </c:ext>
          </c:extLst>
        </c:ser>
        <c:ser>
          <c:idx val="1"/>
          <c:order val="1"/>
          <c:tx>
            <c:strRef>
              <c:f>Sheet2!$A$31</c:f>
              <c:strCache>
                <c:ptCount val="1"/>
                <c:pt idx="0">
                  <c:v>On-road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numRef>
              <c:f>Sheet2!$B$29:$AI$29</c:f>
              <c:numCache>
                <c:formatCode>General</c:formatCode>
                <c:ptCount val="3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  <c:pt idx="10">
                  <c:v>2027</c:v>
                </c:pt>
                <c:pt idx="11">
                  <c:v>2028</c:v>
                </c:pt>
                <c:pt idx="12">
                  <c:v>2029</c:v>
                </c:pt>
                <c:pt idx="13">
                  <c:v>2030</c:v>
                </c:pt>
                <c:pt idx="14">
                  <c:v>2031</c:v>
                </c:pt>
                <c:pt idx="15">
                  <c:v>2032</c:v>
                </c:pt>
                <c:pt idx="16">
                  <c:v>2033</c:v>
                </c:pt>
                <c:pt idx="17">
                  <c:v>2034</c:v>
                </c:pt>
                <c:pt idx="18">
                  <c:v>2035</c:v>
                </c:pt>
                <c:pt idx="19">
                  <c:v>2036</c:v>
                </c:pt>
                <c:pt idx="20">
                  <c:v>2037</c:v>
                </c:pt>
                <c:pt idx="21">
                  <c:v>2038</c:v>
                </c:pt>
                <c:pt idx="22">
                  <c:v>2039</c:v>
                </c:pt>
                <c:pt idx="23">
                  <c:v>2040</c:v>
                </c:pt>
                <c:pt idx="24">
                  <c:v>2041</c:v>
                </c:pt>
                <c:pt idx="25">
                  <c:v>2042</c:v>
                </c:pt>
                <c:pt idx="26">
                  <c:v>2043</c:v>
                </c:pt>
                <c:pt idx="27">
                  <c:v>2044</c:v>
                </c:pt>
                <c:pt idx="28">
                  <c:v>2045</c:v>
                </c:pt>
                <c:pt idx="29">
                  <c:v>2046</c:v>
                </c:pt>
                <c:pt idx="30">
                  <c:v>2047</c:v>
                </c:pt>
                <c:pt idx="31">
                  <c:v>2048</c:v>
                </c:pt>
                <c:pt idx="32">
                  <c:v>2049</c:v>
                </c:pt>
                <c:pt idx="33">
                  <c:v>2050</c:v>
                </c:pt>
              </c:numCache>
            </c:numRef>
          </c:cat>
          <c:val>
            <c:numRef>
              <c:f>Sheet2!$B$31:$AI$31</c:f>
              <c:numCache>
                <c:formatCode>General</c:formatCode>
                <c:ptCount val="34"/>
                <c:pt idx="0">
                  <c:v>82900.166974344917</c:v>
                </c:pt>
                <c:pt idx="1">
                  <c:v>78047.631518501366</c:v>
                </c:pt>
                <c:pt idx="2">
                  <c:v>73195.096062657816</c:v>
                </c:pt>
                <c:pt idx="3">
                  <c:v>68342.560606814266</c:v>
                </c:pt>
                <c:pt idx="4">
                  <c:v>63490.025150970716</c:v>
                </c:pt>
                <c:pt idx="5">
                  <c:v>58637.489695127173</c:v>
                </c:pt>
                <c:pt idx="6">
                  <c:v>53784.95423928363</c:v>
                </c:pt>
                <c:pt idx="7">
                  <c:v>48932.418783440087</c:v>
                </c:pt>
                <c:pt idx="8">
                  <c:v>44079.883327596544</c:v>
                </c:pt>
                <c:pt idx="9">
                  <c:v>39227.347871753009</c:v>
                </c:pt>
                <c:pt idx="10">
                  <c:v>39576.155270245923</c:v>
                </c:pt>
                <c:pt idx="11">
                  <c:v>39924.962668738837</c:v>
                </c:pt>
                <c:pt idx="12">
                  <c:v>40273.770067231751</c:v>
                </c:pt>
                <c:pt idx="13">
                  <c:v>40622.577465724666</c:v>
                </c:pt>
                <c:pt idx="14">
                  <c:v>40971.38486421758</c:v>
                </c:pt>
                <c:pt idx="15">
                  <c:v>41320.192262710494</c:v>
                </c:pt>
                <c:pt idx="16">
                  <c:v>41668.999661203408</c:v>
                </c:pt>
                <c:pt idx="17">
                  <c:v>42017.807059696315</c:v>
                </c:pt>
                <c:pt idx="18">
                  <c:v>42366.614458189215</c:v>
                </c:pt>
                <c:pt idx="19">
                  <c:v>42715.421856682129</c:v>
                </c:pt>
                <c:pt idx="20">
                  <c:v>43064.229255175036</c:v>
                </c:pt>
                <c:pt idx="21">
                  <c:v>43413.036653667943</c:v>
                </c:pt>
                <c:pt idx="22">
                  <c:v>43761.84405216085</c:v>
                </c:pt>
                <c:pt idx="23">
                  <c:v>44110.651450653757</c:v>
                </c:pt>
                <c:pt idx="24">
                  <c:v>44459.458849146664</c:v>
                </c:pt>
                <c:pt idx="25">
                  <c:v>44808.266247639571</c:v>
                </c:pt>
                <c:pt idx="26">
                  <c:v>45157.073646132485</c:v>
                </c:pt>
                <c:pt idx="27">
                  <c:v>45505.881044625392</c:v>
                </c:pt>
                <c:pt idx="28">
                  <c:v>45854.688443118299</c:v>
                </c:pt>
                <c:pt idx="29">
                  <c:v>46203.495841611206</c:v>
                </c:pt>
                <c:pt idx="30">
                  <c:v>46552.30324010412</c:v>
                </c:pt>
                <c:pt idx="31">
                  <c:v>46901.110638597027</c:v>
                </c:pt>
                <c:pt idx="32">
                  <c:v>47249.918037089934</c:v>
                </c:pt>
                <c:pt idx="33">
                  <c:v>47598.725435582848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802-4F01-9FFB-D5B4144858B8}"/>
            </c:ext>
          </c:extLst>
        </c:ser>
        <c:ser>
          <c:idx val="2"/>
          <c:order val="2"/>
          <c:tx>
            <c:strRef>
              <c:f>Sheet2!$A$32</c:f>
              <c:strCache>
                <c:ptCount val="1"/>
                <c:pt idx="0">
                  <c:v>Non-Road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numRef>
              <c:f>Sheet2!$B$29:$AI$29</c:f>
              <c:numCache>
                <c:formatCode>General</c:formatCode>
                <c:ptCount val="3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  <c:pt idx="10">
                  <c:v>2027</c:v>
                </c:pt>
                <c:pt idx="11">
                  <c:v>2028</c:v>
                </c:pt>
                <c:pt idx="12">
                  <c:v>2029</c:v>
                </c:pt>
                <c:pt idx="13">
                  <c:v>2030</c:v>
                </c:pt>
                <c:pt idx="14">
                  <c:v>2031</c:v>
                </c:pt>
                <c:pt idx="15">
                  <c:v>2032</c:v>
                </c:pt>
                <c:pt idx="16">
                  <c:v>2033</c:v>
                </c:pt>
                <c:pt idx="17">
                  <c:v>2034</c:v>
                </c:pt>
                <c:pt idx="18">
                  <c:v>2035</c:v>
                </c:pt>
                <c:pt idx="19">
                  <c:v>2036</c:v>
                </c:pt>
                <c:pt idx="20">
                  <c:v>2037</c:v>
                </c:pt>
                <c:pt idx="21">
                  <c:v>2038</c:v>
                </c:pt>
                <c:pt idx="22">
                  <c:v>2039</c:v>
                </c:pt>
                <c:pt idx="23">
                  <c:v>2040</c:v>
                </c:pt>
                <c:pt idx="24">
                  <c:v>2041</c:v>
                </c:pt>
                <c:pt idx="25">
                  <c:v>2042</c:v>
                </c:pt>
                <c:pt idx="26">
                  <c:v>2043</c:v>
                </c:pt>
                <c:pt idx="27">
                  <c:v>2044</c:v>
                </c:pt>
                <c:pt idx="28">
                  <c:v>2045</c:v>
                </c:pt>
                <c:pt idx="29">
                  <c:v>2046</c:v>
                </c:pt>
                <c:pt idx="30">
                  <c:v>2047</c:v>
                </c:pt>
                <c:pt idx="31">
                  <c:v>2048</c:v>
                </c:pt>
                <c:pt idx="32">
                  <c:v>2049</c:v>
                </c:pt>
                <c:pt idx="33">
                  <c:v>2050</c:v>
                </c:pt>
              </c:numCache>
            </c:numRef>
          </c:cat>
          <c:val>
            <c:numRef>
              <c:f>Sheet2!$B$32:$AI$32</c:f>
              <c:numCache>
                <c:formatCode>General</c:formatCode>
                <c:ptCount val="34"/>
                <c:pt idx="0">
                  <c:v>26694.990952008713</c:v>
                </c:pt>
                <c:pt idx="1">
                  <c:v>26236.868932349222</c:v>
                </c:pt>
                <c:pt idx="2">
                  <c:v>25778.74691268973</c:v>
                </c:pt>
                <c:pt idx="3">
                  <c:v>25320.624893030239</c:v>
                </c:pt>
                <c:pt idx="4">
                  <c:v>24862.502873370748</c:v>
                </c:pt>
                <c:pt idx="5">
                  <c:v>24404.380853711256</c:v>
                </c:pt>
                <c:pt idx="6">
                  <c:v>23946.258834051761</c:v>
                </c:pt>
                <c:pt idx="7">
                  <c:v>23488.13681439227</c:v>
                </c:pt>
                <c:pt idx="8">
                  <c:v>23030.014794732779</c:v>
                </c:pt>
                <c:pt idx="9">
                  <c:v>22571.892775073298</c:v>
                </c:pt>
                <c:pt idx="10">
                  <c:v>22462.230108193326</c:v>
                </c:pt>
                <c:pt idx="11">
                  <c:v>22352.567441313353</c:v>
                </c:pt>
                <c:pt idx="12">
                  <c:v>22242.90477443338</c:v>
                </c:pt>
                <c:pt idx="13">
                  <c:v>22133.242107553408</c:v>
                </c:pt>
                <c:pt idx="14">
                  <c:v>22023.579440673435</c:v>
                </c:pt>
                <c:pt idx="15">
                  <c:v>21913.916773793462</c:v>
                </c:pt>
                <c:pt idx="16">
                  <c:v>21804.25410691349</c:v>
                </c:pt>
                <c:pt idx="17">
                  <c:v>21694.591440033517</c:v>
                </c:pt>
                <c:pt idx="18">
                  <c:v>21584.928773153555</c:v>
                </c:pt>
                <c:pt idx="19">
                  <c:v>21584.928773153555</c:v>
                </c:pt>
                <c:pt idx="20">
                  <c:v>21584.928773153555</c:v>
                </c:pt>
                <c:pt idx="21">
                  <c:v>21584.928773153555</c:v>
                </c:pt>
                <c:pt idx="22">
                  <c:v>21584.928773153555</c:v>
                </c:pt>
                <c:pt idx="23">
                  <c:v>21584.928773153555</c:v>
                </c:pt>
                <c:pt idx="24">
                  <c:v>21584.928773153555</c:v>
                </c:pt>
                <c:pt idx="25">
                  <c:v>21584.928773153555</c:v>
                </c:pt>
                <c:pt idx="26">
                  <c:v>21584.928773153555</c:v>
                </c:pt>
                <c:pt idx="27">
                  <c:v>21584.928773153555</c:v>
                </c:pt>
                <c:pt idx="28">
                  <c:v>21584.928773153555</c:v>
                </c:pt>
                <c:pt idx="29">
                  <c:v>21584.928773153555</c:v>
                </c:pt>
                <c:pt idx="30">
                  <c:v>21584.928773153555</c:v>
                </c:pt>
                <c:pt idx="31">
                  <c:v>21584.928773153555</c:v>
                </c:pt>
                <c:pt idx="32">
                  <c:v>21584.928773153555</c:v>
                </c:pt>
                <c:pt idx="33">
                  <c:v>21584.928773153555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802-4F01-9FFB-D5B4144858B8}"/>
            </c:ext>
          </c:extLst>
        </c:ser>
        <c:ser>
          <c:idx val="3"/>
          <c:order val="3"/>
          <c:tx>
            <c:strRef>
              <c:f>Sheet2!$A$33</c:f>
              <c:strCache>
                <c:ptCount val="1"/>
                <c:pt idx="0">
                  <c:v>Point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cat>
            <c:numRef>
              <c:f>Sheet2!$B$29:$AI$29</c:f>
              <c:numCache>
                <c:formatCode>General</c:formatCode>
                <c:ptCount val="3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  <c:pt idx="10">
                  <c:v>2027</c:v>
                </c:pt>
                <c:pt idx="11">
                  <c:v>2028</c:v>
                </c:pt>
                <c:pt idx="12">
                  <c:v>2029</c:v>
                </c:pt>
                <c:pt idx="13">
                  <c:v>2030</c:v>
                </c:pt>
                <c:pt idx="14">
                  <c:v>2031</c:v>
                </c:pt>
                <c:pt idx="15">
                  <c:v>2032</c:v>
                </c:pt>
                <c:pt idx="16">
                  <c:v>2033</c:v>
                </c:pt>
                <c:pt idx="17">
                  <c:v>2034</c:v>
                </c:pt>
                <c:pt idx="18">
                  <c:v>2035</c:v>
                </c:pt>
                <c:pt idx="19">
                  <c:v>2036</c:v>
                </c:pt>
                <c:pt idx="20">
                  <c:v>2037</c:v>
                </c:pt>
                <c:pt idx="21">
                  <c:v>2038</c:v>
                </c:pt>
                <c:pt idx="22">
                  <c:v>2039</c:v>
                </c:pt>
                <c:pt idx="23">
                  <c:v>2040</c:v>
                </c:pt>
                <c:pt idx="24">
                  <c:v>2041</c:v>
                </c:pt>
                <c:pt idx="25">
                  <c:v>2042</c:v>
                </c:pt>
                <c:pt idx="26">
                  <c:v>2043</c:v>
                </c:pt>
                <c:pt idx="27">
                  <c:v>2044</c:v>
                </c:pt>
                <c:pt idx="28">
                  <c:v>2045</c:v>
                </c:pt>
                <c:pt idx="29">
                  <c:v>2046</c:v>
                </c:pt>
                <c:pt idx="30">
                  <c:v>2047</c:v>
                </c:pt>
                <c:pt idx="31">
                  <c:v>2048</c:v>
                </c:pt>
                <c:pt idx="32">
                  <c:v>2049</c:v>
                </c:pt>
                <c:pt idx="33">
                  <c:v>2050</c:v>
                </c:pt>
              </c:numCache>
            </c:numRef>
          </c:cat>
          <c:val>
            <c:numRef>
              <c:f>Sheet2!$B$33:$AI$33</c:f>
              <c:numCache>
                <c:formatCode>General</c:formatCode>
                <c:ptCount val="34"/>
                <c:pt idx="0">
                  <c:v>69298.131967732072</c:v>
                </c:pt>
                <c:pt idx="1">
                  <c:v>69298.131967732072</c:v>
                </c:pt>
                <c:pt idx="2">
                  <c:v>69298.131967732072</c:v>
                </c:pt>
                <c:pt idx="3">
                  <c:v>69298.131967732072</c:v>
                </c:pt>
                <c:pt idx="4">
                  <c:v>69298.131967732072</c:v>
                </c:pt>
                <c:pt idx="5">
                  <c:v>69298.131967732072</c:v>
                </c:pt>
                <c:pt idx="6">
                  <c:v>69298.131967732072</c:v>
                </c:pt>
                <c:pt idx="7">
                  <c:v>69298.131967732072</c:v>
                </c:pt>
                <c:pt idx="8">
                  <c:v>56565.744782515059</c:v>
                </c:pt>
                <c:pt idx="9">
                  <c:v>56565.744782515059</c:v>
                </c:pt>
                <c:pt idx="10">
                  <c:v>56565.744782515059</c:v>
                </c:pt>
                <c:pt idx="11">
                  <c:v>56565.744782515059</c:v>
                </c:pt>
                <c:pt idx="12">
                  <c:v>56565.744782515059</c:v>
                </c:pt>
                <c:pt idx="13">
                  <c:v>49867.966782515054</c:v>
                </c:pt>
                <c:pt idx="14">
                  <c:v>49867.966782515054</c:v>
                </c:pt>
                <c:pt idx="15">
                  <c:v>49867.966782515054</c:v>
                </c:pt>
                <c:pt idx="16">
                  <c:v>49867.966782515054</c:v>
                </c:pt>
                <c:pt idx="17">
                  <c:v>49867.966782515054</c:v>
                </c:pt>
                <c:pt idx="18">
                  <c:v>49867.966782515054</c:v>
                </c:pt>
                <c:pt idx="19">
                  <c:v>41401.01090725106</c:v>
                </c:pt>
                <c:pt idx="20">
                  <c:v>41401.01090725106</c:v>
                </c:pt>
                <c:pt idx="21">
                  <c:v>41401.01090725106</c:v>
                </c:pt>
                <c:pt idx="22">
                  <c:v>41401.01090725106</c:v>
                </c:pt>
                <c:pt idx="23">
                  <c:v>41401.01090725106</c:v>
                </c:pt>
                <c:pt idx="24">
                  <c:v>41401.01090725106</c:v>
                </c:pt>
                <c:pt idx="25">
                  <c:v>27764.382546352288</c:v>
                </c:pt>
                <c:pt idx="26">
                  <c:v>27764.382546352288</c:v>
                </c:pt>
                <c:pt idx="27">
                  <c:v>27764.382546352288</c:v>
                </c:pt>
                <c:pt idx="28">
                  <c:v>27764.382546352288</c:v>
                </c:pt>
                <c:pt idx="29">
                  <c:v>27764.382546352288</c:v>
                </c:pt>
                <c:pt idx="30">
                  <c:v>27764.382546352288</c:v>
                </c:pt>
                <c:pt idx="31">
                  <c:v>27764.382546352288</c:v>
                </c:pt>
                <c:pt idx="32">
                  <c:v>27764.382546352288</c:v>
                </c:pt>
                <c:pt idx="33">
                  <c:v>27764.382546352288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802-4F01-9FFB-D5B4144858B8}"/>
            </c:ext>
          </c:extLst>
        </c:ser>
        <c:ser>
          <c:idx val="4"/>
          <c:order val="4"/>
          <c:tx>
            <c:strRef>
              <c:f>Sheet2!$A$34</c:f>
              <c:strCache>
                <c:ptCount val="1"/>
                <c:pt idx="0">
                  <c:v>Oil &amp; Gas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cat>
            <c:numRef>
              <c:f>Sheet2!$B$29:$AI$29</c:f>
              <c:numCache>
                <c:formatCode>General</c:formatCode>
                <c:ptCount val="3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  <c:pt idx="10">
                  <c:v>2027</c:v>
                </c:pt>
                <c:pt idx="11">
                  <c:v>2028</c:v>
                </c:pt>
                <c:pt idx="12">
                  <c:v>2029</c:v>
                </c:pt>
                <c:pt idx="13">
                  <c:v>2030</c:v>
                </c:pt>
                <c:pt idx="14">
                  <c:v>2031</c:v>
                </c:pt>
                <c:pt idx="15">
                  <c:v>2032</c:v>
                </c:pt>
                <c:pt idx="16">
                  <c:v>2033</c:v>
                </c:pt>
                <c:pt idx="17">
                  <c:v>2034</c:v>
                </c:pt>
                <c:pt idx="18">
                  <c:v>2035</c:v>
                </c:pt>
                <c:pt idx="19">
                  <c:v>2036</c:v>
                </c:pt>
                <c:pt idx="20">
                  <c:v>2037</c:v>
                </c:pt>
                <c:pt idx="21">
                  <c:v>2038</c:v>
                </c:pt>
                <c:pt idx="22">
                  <c:v>2039</c:v>
                </c:pt>
                <c:pt idx="23">
                  <c:v>2040</c:v>
                </c:pt>
                <c:pt idx="24">
                  <c:v>2041</c:v>
                </c:pt>
                <c:pt idx="25">
                  <c:v>2042</c:v>
                </c:pt>
                <c:pt idx="26">
                  <c:v>2043</c:v>
                </c:pt>
                <c:pt idx="27">
                  <c:v>2044</c:v>
                </c:pt>
                <c:pt idx="28">
                  <c:v>2045</c:v>
                </c:pt>
                <c:pt idx="29">
                  <c:v>2046</c:v>
                </c:pt>
                <c:pt idx="30">
                  <c:v>2047</c:v>
                </c:pt>
                <c:pt idx="31">
                  <c:v>2048</c:v>
                </c:pt>
                <c:pt idx="32">
                  <c:v>2049</c:v>
                </c:pt>
                <c:pt idx="33">
                  <c:v>2050</c:v>
                </c:pt>
              </c:numCache>
            </c:numRef>
          </c:cat>
          <c:val>
            <c:numRef>
              <c:f>Sheet2!$B$34:$AI$34</c:f>
              <c:numCache>
                <c:formatCode>General</c:formatCode>
                <c:ptCount val="34"/>
                <c:pt idx="0">
                  <c:v>81776.660988683623</c:v>
                </c:pt>
                <c:pt idx="1">
                  <c:v>81776.660988683623</c:v>
                </c:pt>
                <c:pt idx="2">
                  <c:v>81776.660988683623</c:v>
                </c:pt>
                <c:pt idx="3">
                  <c:v>81776.660988683623</c:v>
                </c:pt>
                <c:pt idx="4">
                  <c:v>81776.660988683623</c:v>
                </c:pt>
                <c:pt idx="5">
                  <c:v>81776.660988683623</c:v>
                </c:pt>
                <c:pt idx="6">
                  <c:v>81776.660988683623</c:v>
                </c:pt>
                <c:pt idx="7">
                  <c:v>81776.660988683623</c:v>
                </c:pt>
                <c:pt idx="8">
                  <c:v>81776.660988683623</c:v>
                </c:pt>
                <c:pt idx="9">
                  <c:v>81776.660988683623</c:v>
                </c:pt>
                <c:pt idx="10">
                  <c:v>81776.660988683623</c:v>
                </c:pt>
                <c:pt idx="11">
                  <c:v>81776.660988683623</c:v>
                </c:pt>
                <c:pt idx="12">
                  <c:v>81776.660988683623</c:v>
                </c:pt>
                <c:pt idx="13">
                  <c:v>81776.660988683623</c:v>
                </c:pt>
                <c:pt idx="14">
                  <c:v>81776.660988683623</c:v>
                </c:pt>
                <c:pt idx="15">
                  <c:v>81776.660988683623</c:v>
                </c:pt>
                <c:pt idx="16">
                  <c:v>81776.660988683623</c:v>
                </c:pt>
                <c:pt idx="17">
                  <c:v>81776.660988683623</c:v>
                </c:pt>
                <c:pt idx="18">
                  <c:v>81776.660988683623</c:v>
                </c:pt>
                <c:pt idx="19">
                  <c:v>81776.660988683623</c:v>
                </c:pt>
                <c:pt idx="20">
                  <c:v>81776.660988683623</c:v>
                </c:pt>
                <c:pt idx="21">
                  <c:v>81776.660988683623</c:v>
                </c:pt>
                <c:pt idx="22">
                  <c:v>81776.660988683623</c:v>
                </c:pt>
                <c:pt idx="23">
                  <c:v>81776.660988683623</c:v>
                </c:pt>
                <c:pt idx="24">
                  <c:v>81776.660988683623</c:v>
                </c:pt>
                <c:pt idx="25">
                  <c:v>81776.660988683623</c:v>
                </c:pt>
                <c:pt idx="26">
                  <c:v>81776.660988683623</c:v>
                </c:pt>
                <c:pt idx="27">
                  <c:v>81776.660988683623</c:v>
                </c:pt>
                <c:pt idx="28">
                  <c:v>81776.660988683623</c:v>
                </c:pt>
                <c:pt idx="29">
                  <c:v>81776.660988683623</c:v>
                </c:pt>
                <c:pt idx="30">
                  <c:v>81776.660988683623</c:v>
                </c:pt>
                <c:pt idx="31">
                  <c:v>81776.660988683623</c:v>
                </c:pt>
                <c:pt idx="32">
                  <c:v>81776.660988683623</c:v>
                </c:pt>
                <c:pt idx="33">
                  <c:v>81776.660988683623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802-4F01-9FFB-D5B4144858B8}"/>
            </c:ext>
          </c:extLst>
        </c:ser>
        <c:ser>
          <c:idx val="5"/>
          <c:order val="5"/>
          <c:tx>
            <c:strRef>
              <c:f>Sheet2!$A$35</c:f>
              <c:strCache>
                <c:ptCount val="1"/>
                <c:pt idx="0">
                  <c:v>VOC Refuel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cat>
            <c:numRef>
              <c:f>Sheet2!$B$29:$AI$29</c:f>
              <c:numCache>
                <c:formatCode>General</c:formatCode>
                <c:ptCount val="3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  <c:pt idx="10">
                  <c:v>2027</c:v>
                </c:pt>
                <c:pt idx="11">
                  <c:v>2028</c:v>
                </c:pt>
                <c:pt idx="12">
                  <c:v>2029</c:v>
                </c:pt>
                <c:pt idx="13">
                  <c:v>2030</c:v>
                </c:pt>
                <c:pt idx="14">
                  <c:v>2031</c:v>
                </c:pt>
                <c:pt idx="15">
                  <c:v>2032</c:v>
                </c:pt>
                <c:pt idx="16">
                  <c:v>2033</c:v>
                </c:pt>
                <c:pt idx="17">
                  <c:v>2034</c:v>
                </c:pt>
                <c:pt idx="18">
                  <c:v>2035</c:v>
                </c:pt>
                <c:pt idx="19">
                  <c:v>2036</c:v>
                </c:pt>
                <c:pt idx="20">
                  <c:v>2037</c:v>
                </c:pt>
                <c:pt idx="21">
                  <c:v>2038</c:v>
                </c:pt>
                <c:pt idx="22">
                  <c:v>2039</c:v>
                </c:pt>
                <c:pt idx="23">
                  <c:v>2040</c:v>
                </c:pt>
                <c:pt idx="24">
                  <c:v>2041</c:v>
                </c:pt>
                <c:pt idx="25">
                  <c:v>2042</c:v>
                </c:pt>
                <c:pt idx="26">
                  <c:v>2043</c:v>
                </c:pt>
                <c:pt idx="27">
                  <c:v>2044</c:v>
                </c:pt>
                <c:pt idx="28">
                  <c:v>2045</c:v>
                </c:pt>
                <c:pt idx="29">
                  <c:v>2046</c:v>
                </c:pt>
                <c:pt idx="30">
                  <c:v>2047</c:v>
                </c:pt>
                <c:pt idx="31">
                  <c:v>2048</c:v>
                </c:pt>
                <c:pt idx="32">
                  <c:v>2049</c:v>
                </c:pt>
                <c:pt idx="33">
                  <c:v>2050</c:v>
                </c:pt>
              </c:numCache>
            </c:numRef>
          </c:cat>
          <c:val>
            <c:numRef>
              <c:f>Sheet2!$B$35:$AI$35</c:f>
              <c:numCache>
                <c:formatCode>General</c:formatCode>
                <c:ptCount val="34"/>
                <c:pt idx="0">
                  <c:v>1751.7368521371054</c:v>
                </c:pt>
                <c:pt idx="1">
                  <c:v>1751.7368521371054</c:v>
                </c:pt>
                <c:pt idx="2">
                  <c:v>1751.7368521371054</c:v>
                </c:pt>
                <c:pt idx="3">
                  <c:v>1751.7368521371054</c:v>
                </c:pt>
                <c:pt idx="4">
                  <c:v>1751.7368521371054</c:v>
                </c:pt>
                <c:pt idx="5">
                  <c:v>1751.7368521371054</c:v>
                </c:pt>
                <c:pt idx="6">
                  <c:v>1751.7368521371054</c:v>
                </c:pt>
                <c:pt idx="7">
                  <c:v>1751.7368521371054</c:v>
                </c:pt>
                <c:pt idx="8">
                  <c:v>1751.7368521371054</c:v>
                </c:pt>
                <c:pt idx="9">
                  <c:v>1751.7368521371054</c:v>
                </c:pt>
                <c:pt idx="10">
                  <c:v>1751.7368521371054</c:v>
                </c:pt>
                <c:pt idx="11">
                  <c:v>1751.7368521371054</c:v>
                </c:pt>
                <c:pt idx="12">
                  <c:v>1751.7368521371054</c:v>
                </c:pt>
                <c:pt idx="13">
                  <c:v>1751.7368521371054</c:v>
                </c:pt>
                <c:pt idx="14">
                  <c:v>1751.7368521371054</c:v>
                </c:pt>
                <c:pt idx="15">
                  <c:v>1751.7368521371054</c:v>
                </c:pt>
                <c:pt idx="16">
                  <c:v>1751.7368521371054</c:v>
                </c:pt>
                <c:pt idx="17">
                  <c:v>1751.7368521371054</c:v>
                </c:pt>
                <c:pt idx="18">
                  <c:v>1751.7368521371054</c:v>
                </c:pt>
                <c:pt idx="19">
                  <c:v>1751.7368521371054</c:v>
                </c:pt>
                <c:pt idx="20">
                  <c:v>1751.7368521371054</c:v>
                </c:pt>
                <c:pt idx="21">
                  <c:v>1751.7368521371054</c:v>
                </c:pt>
                <c:pt idx="22">
                  <c:v>1751.7368521371054</c:v>
                </c:pt>
                <c:pt idx="23">
                  <c:v>1751.7368521371054</c:v>
                </c:pt>
                <c:pt idx="24">
                  <c:v>1751.7368521371054</c:v>
                </c:pt>
                <c:pt idx="25">
                  <c:v>1751.7368521371054</c:v>
                </c:pt>
                <c:pt idx="26">
                  <c:v>1751.7368521371054</c:v>
                </c:pt>
                <c:pt idx="27">
                  <c:v>1751.7368521371054</c:v>
                </c:pt>
                <c:pt idx="28">
                  <c:v>1751.7368521371054</c:v>
                </c:pt>
                <c:pt idx="29">
                  <c:v>1751.7368521371054</c:v>
                </c:pt>
                <c:pt idx="30">
                  <c:v>1751.7368521371054</c:v>
                </c:pt>
                <c:pt idx="31">
                  <c:v>1751.7368521371054</c:v>
                </c:pt>
                <c:pt idx="32">
                  <c:v>1751.7368521371054</c:v>
                </c:pt>
                <c:pt idx="33">
                  <c:v>1751.7368521371054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802-4F01-9FFB-D5B4144858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90381472"/>
        <c:axId val="490376552"/>
      </c:areaChart>
      <c:catAx>
        <c:axId val="4903814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0376552"/>
        <c:crosses val="autoZero"/>
        <c:auto val="1"/>
        <c:lblAlgn val="ctr"/>
        <c:lblOffset val="100"/>
        <c:noMultiLvlLbl val="0"/>
      </c:catAx>
      <c:valAx>
        <c:axId val="490376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tons per 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038147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Statewide Annual CO2 Emissions by Sector</a:t>
            </a:r>
            <a:r>
              <a:rPr lang="en-US" baseline="0"/>
              <a:t> </a:t>
            </a:r>
            <a:r>
              <a:rPr lang="en-US"/>
              <a:t>vs. Population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areaChart>
        <c:grouping val="stacked"/>
        <c:varyColors val="0"/>
        <c:ser>
          <c:idx val="0"/>
          <c:order val="0"/>
          <c:tx>
            <c:strRef>
              <c:f>'Stacked Graph with call-outs'!$A$7</c:f>
              <c:strCache>
                <c:ptCount val="1"/>
                <c:pt idx="0">
                  <c:v>Residential Sector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'Stacked Graph with call-outs'!$C$6:$BU$6</c:f>
              <c:numCache>
                <c:formatCode>General</c:formatCode>
                <c:ptCount val="71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  <c:pt idx="35">
                  <c:v>2015</c:v>
                </c:pt>
                <c:pt idx="36">
                  <c:v>2016</c:v>
                </c:pt>
                <c:pt idx="37">
                  <c:v>2017</c:v>
                </c:pt>
                <c:pt idx="38">
                  <c:v>2018</c:v>
                </c:pt>
                <c:pt idx="39">
                  <c:v>2019</c:v>
                </c:pt>
                <c:pt idx="40">
                  <c:v>2020</c:v>
                </c:pt>
                <c:pt idx="41">
                  <c:v>2021</c:v>
                </c:pt>
                <c:pt idx="42">
                  <c:v>2022</c:v>
                </c:pt>
                <c:pt idx="43">
                  <c:v>2023</c:v>
                </c:pt>
                <c:pt idx="44">
                  <c:v>2024</c:v>
                </c:pt>
                <c:pt idx="45">
                  <c:v>2025</c:v>
                </c:pt>
                <c:pt idx="46">
                  <c:v>2026</c:v>
                </c:pt>
                <c:pt idx="47">
                  <c:v>2027</c:v>
                </c:pt>
                <c:pt idx="48">
                  <c:v>2028</c:v>
                </c:pt>
                <c:pt idx="49">
                  <c:v>2029</c:v>
                </c:pt>
                <c:pt idx="50">
                  <c:v>2030</c:v>
                </c:pt>
                <c:pt idx="51">
                  <c:v>2031</c:v>
                </c:pt>
                <c:pt idx="52">
                  <c:v>2032</c:v>
                </c:pt>
                <c:pt idx="53">
                  <c:v>2033</c:v>
                </c:pt>
                <c:pt idx="54">
                  <c:v>2034</c:v>
                </c:pt>
                <c:pt idx="55">
                  <c:v>2035</c:v>
                </c:pt>
                <c:pt idx="56">
                  <c:v>2036</c:v>
                </c:pt>
                <c:pt idx="57">
                  <c:v>2037</c:v>
                </c:pt>
                <c:pt idx="58">
                  <c:v>2038</c:v>
                </c:pt>
                <c:pt idx="59">
                  <c:v>2039</c:v>
                </c:pt>
                <c:pt idx="60">
                  <c:v>2040</c:v>
                </c:pt>
                <c:pt idx="61">
                  <c:v>2041</c:v>
                </c:pt>
                <c:pt idx="62">
                  <c:v>2042</c:v>
                </c:pt>
                <c:pt idx="63">
                  <c:v>2043</c:v>
                </c:pt>
                <c:pt idx="64">
                  <c:v>2044</c:v>
                </c:pt>
                <c:pt idx="65">
                  <c:v>2045</c:v>
                </c:pt>
                <c:pt idx="66">
                  <c:v>2046</c:v>
                </c:pt>
                <c:pt idx="67">
                  <c:v>2047</c:v>
                </c:pt>
                <c:pt idx="68">
                  <c:v>2048</c:v>
                </c:pt>
                <c:pt idx="69">
                  <c:v>2049</c:v>
                </c:pt>
                <c:pt idx="70">
                  <c:v>2050</c:v>
                </c:pt>
              </c:numCache>
            </c:numRef>
          </c:cat>
          <c:val>
            <c:numRef>
              <c:f>'Stacked Graph with call-outs'!$C$7:$BU$7</c:f>
              <c:numCache>
                <c:formatCode>0.0</c:formatCode>
                <c:ptCount val="71"/>
                <c:pt idx="0">
                  <c:v>3.556</c:v>
                </c:pt>
                <c:pt idx="1">
                  <c:v>3.3170000000000002</c:v>
                </c:pt>
                <c:pt idx="2">
                  <c:v>2.5009999999999999</c:v>
                </c:pt>
                <c:pt idx="3">
                  <c:v>3.38</c:v>
                </c:pt>
                <c:pt idx="4">
                  <c:v>3.3980000000000001</c:v>
                </c:pt>
                <c:pt idx="5">
                  <c:v>3.6120000000000001</c:v>
                </c:pt>
                <c:pt idx="6">
                  <c:v>3.1320000000000001</c:v>
                </c:pt>
                <c:pt idx="7">
                  <c:v>2.5950000000000002</c:v>
                </c:pt>
                <c:pt idx="8">
                  <c:v>2.6779999999999999</c:v>
                </c:pt>
                <c:pt idx="9">
                  <c:v>2.8660000000000001</c:v>
                </c:pt>
                <c:pt idx="10">
                  <c:v>2.7589999999999999</c:v>
                </c:pt>
                <c:pt idx="11">
                  <c:v>3.1309999999999998</c:v>
                </c:pt>
                <c:pt idx="12">
                  <c:v>2.7469999999999999</c:v>
                </c:pt>
                <c:pt idx="13">
                  <c:v>3.11</c:v>
                </c:pt>
                <c:pt idx="14">
                  <c:v>2.879</c:v>
                </c:pt>
                <c:pt idx="15">
                  <c:v>2.8540000000000001</c:v>
                </c:pt>
                <c:pt idx="16">
                  <c:v>3.1070000000000002</c:v>
                </c:pt>
                <c:pt idx="17">
                  <c:v>3.3650000000000002</c:v>
                </c:pt>
                <c:pt idx="18">
                  <c:v>3.24</c:v>
                </c:pt>
                <c:pt idx="19">
                  <c:v>3.226</c:v>
                </c:pt>
                <c:pt idx="20">
                  <c:v>3.2519999999999998</c:v>
                </c:pt>
                <c:pt idx="21">
                  <c:v>3.2959999999999998</c:v>
                </c:pt>
                <c:pt idx="22">
                  <c:v>3.5350000000000001</c:v>
                </c:pt>
                <c:pt idx="23">
                  <c:v>3.2309999999999999</c:v>
                </c:pt>
                <c:pt idx="24">
                  <c:v>3.5779999999999998</c:v>
                </c:pt>
                <c:pt idx="25">
                  <c:v>3.3959999999999999</c:v>
                </c:pt>
                <c:pt idx="26">
                  <c:v>3.54</c:v>
                </c:pt>
                <c:pt idx="27">
                  <c:v>3.5489999999999999</c:v>
                </c:pt>
                <c:pt idx="28">
                  <c:v>3.8849999999999998</c:v>
                </c:pt>
                <c:pt idx="29">
                  <c:v>3.7829999999999999</c:v>
                </c:pt>
                <c:pt idx="30">
                  <c:v>3.7850000000000001</c:v>
                </c:pt>
                <c:pt idx="31">
                  <c:v>4</c:v>
                </c:pt>
                <c:pt idx="32">
                  <c:v>3.4260000000000002</c:v>
                </c:pt>
                <c:pt idx="33">
                  <c:v>4.0629999999999997</c:v>
                </c:pt>
                <c:pt idx="34">
                  <c:v>3.5790000000000002</c:v>
                </c:pt>
                <c:pt idx="35">
                  <c:v>3.355</c:v>
                </c:pt>
                <c:pt idx="36">
                  <c:v>3.6509999999999998</c:v>
                </c:pt>
                <c:pt idx="37">
                  <c:v>3.6766429146844373</c:v>
                </c:pt>
                <c:pt idx="38">
                  <c:v>3.701452114485015</c:v>
                </c:pt>
                <c:pt idx="39">
                  <c:v>3.7264287214581215</c:v>
                </c:pt>
                <c:pt idx="40">
                  <c:v>3.7515738652315416</c:v>
                </c:pt>
                <c:pt idx="41">
                  <c:v>3.7768886830555468</c:v>
                </c:pt>
                <c:pt idx="42">
                  <c:v>3.8023743198543296</c:v>
                </c:pt>
                <c:pt idx="43">
                  <c:v>3.8280319282777873</c:v>
                </c:pt>
                <c:pt idx="44">
                  <c:v>3.8538626687536501</c:v>
                </c:pt>
                <c:pt idx="45">
                  <c:v>3.8798677095399685</c:v>
                </c:pt>
                <c:pt idx="46">
                  <c:v>3.9060482267779473</c:v>
                </c:pt>
                <c:pt idx="47">
                  <c:v>3.9324054045451398</c:v>
                </c:pt>
                <c:pt idx="48">
                  <c:v>3.9589404349090023</c:v>
                </c:pt>
                <c:pt idx="49">
                  <c:v>3.9856545179808074</c:v>
                </c:pt>
                <c:pt idx="50">
                  <c:v>4.012548861969921</c:v>
                </c:pt>
                <c:pt idx="51">
                  <c:v>4.0396246832384488</c:v>
                </c:pt>
                <c:pt idx="52">
                  <c:v>4.0668832063562448</c:v>
                </c:pt>
                <c:pt idx="53">
                  <c:v>4.0943256641563019</c:v>
                </c:pt>
                <c:pt idx="54">
                  <c:v>4.1219532977905047</c:v>
                </c:pt>
                <c:pt idx="55">
                  <c:v>4.1497673567857642</c:v>
                </c:pt>
                <c:pt idx="56">
                  <c:v>4.1777690991005327</c:v>
                </c:pt>
                <c:pt idx="57">
                  <c:v>4.2059597911816979</c:v>
                </c:pt>
                <c:pt idx="58">
                  <c:v>4.2343407080218585</c:v>
                </c:pt>
                <c:pt idx="59">
                  <c:v>4.2629131332169905</c:v>
                </c:pt>
                <c:pt idx="60">
                  <c:v>4.2916783590245036</c:v>
                </c:pt>
                <c:pt idx="61">
                  <c:v>4.3206376864216791</c:v>
                </c:pt>
                <c:pt idx="62">
                  <c:v>4.3497924251645204</c:v>
                </c:pt>
                <c:pt idx="63">
                  <c:v>4.3791438938469804</c:v>
                </c:pt>
                <c:pt idx="64">
                  <c:v>4.4086934199606027</c:v>
                </c:pt>
                <c:pt idx="65">
                  <c:v>4.4384423399545589</c:v>
                </c:pt>
                <c:pt idx="66">
                  <c:v>4.468391999296097</c:v>
                </c:pt>
                <c:pt idx="67">
                  <c:v>4.4985437525313863</c:v>
                </c:pt>
                <c:pt idx="68">
                  <c:v>4.5288989633467871</c:v>
                </c:pt>
                <c:pt idx="69">
                  <c:v>4.5594590046305195</c:v>
                </c:pt>
                <c:pt idx="70">
                  <c:v>4.5902252585347636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7D-4874-90AE-F8B416D6156D}"/>
            </c:ext>
          </c:extLst>
        </c:ser>
        <c:ser>
          <c:idx val="1"/>
          <c:order val="1"/>
          <c:tx>
            <c:strRef>
              <c:f>'Stacked Graph with call-outs'!$A$8</c:f>
              <c:strCache>
                <c:ptCount val="1"/>
                <c:pt idx="0">
                  <c:v>Commercial Sector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numRef>
              <c:f>'Stacked Graph with call-outs'!$C$6:$BU$6</c:f>
              <c:numCache>
                <c:formatCode>General</c:formatCode>
                <c:ptCount val="71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  <c:pt idx="35">
                  <c:v>2015</c:v>
                </c:pt>
                <c:pt idx="36">
                  <c:v>2016</c:v>
                </c:pt>
                <c:pt idx="37">
                  <c:v>2017</c:v>
                </c:pt>
                <c:pt idx="38">
                  <c:v>2018</c:v>
                </c:pt>
                <c:pt idx="39">
                  <c:v>2019</c:v>
                </c:pt>
                <c:pt idx="40">
                  <c:v>2020</c:v>
                </c:pt>
                <c:pt idx="41">
                  <c:v>2021</c:v>
                </c:pt>
                <c:pt idx="42">
                  <c:v>2022</c:v>
                </c:pt>
                <c:pt idx="43">
                  <c:v>2023</c:v>
                </c:pt>
                <c:pt idx="44">
                  <c:v>2024</c:v>
                </c:pt>
                <c:pt idx="45">
                  <c:v>2025</c:v>
                </c:pt>
                <c:pt idx="46">
                  <c:v>2026</c:v>
                </c:pt>
                <c:pt idx="47">
                  <c:v>2027</c:v>
                </c:pt>
                <c:pt idx="48">
                  <c:v>2028</c:v>
                </c:pt>
                <c:pt idx="49">
                  <c:v>2029</c:v>
                </c:pt>
                <c:pt idx="50">
                  <c:v>2030</c:v>
                </c:pt>
                <c:pt idx="51">
                  <c:v>2031</c:v>
                </c:pt>
                <c:pt idx="52">
                  <c:v>2032</c:v>
                </c:pt>
                <c:pt idx="53">
                  <c:v>2033</c:v>
                </c:pt>
                <c:pt idx="54">
                  <c:v>2034</c:v>
                </c:pt>
                <c:pt idx="55">
                  <c:v>2035</c:v>
                </c:pt>
                <c:pt idx="56">
                  <c:v>2036</c:v>
                </c:pt>
                <c:pt idx="57">
                  <c:v>2037</c:v>
                </c:pt>
                <c:pt idx="58">
                  <c:v>2038</c:v>
                </c:pt>
                <c:pt idx="59">
                  <c:v>2039</c:v>
                </c:pt>
                <c:pt idx="60">
                  <c:v>2040</c:v>
                </c:pt>
                <c:pt idx="61">
                  <c:v>2041</c:v>
                </c:pt>
                <c:pt idx="62">
                  <c:v>2042</c:v>
                </c:pt>
                <c:pt idx="63">
                  <c:v>2043</c:v>
                </c:pt>
                <c:pt idx="64">
                  <c:v>2044</c:v>
                </c:pt>
                <c:pt idx="65">
                  <c:v>2045</c:v>
                </c:pt>
                <c:pt idx="66">
                  <c:v>2046</c:v>
                </c:pt>
                <c:pt idx="67">
                  <c:v>2047</c:v>
                </c:pt>
                <c:pt idx="68">
                  <c:v>2048</c:v>
                </c:pt>
                <c:pt idx="69">
                  <c:v>2049</c:v>
                </c:pt>
                <c:pt idx="70">
                  <c:v>2050</c:v>
                </c:pt>
              </c:numCache>
            </c:numRef>
          </c:cat>
          <c:val>
            <c:numRef>
              <c:f>'Stacked Graph with call-outs'!$C$8:$BU$8</c:f>
              <c:numCache>
                <c:formatCode>0.0</c:formatCode>
                <c:ptCount val="71"/>
                <c:pt idx="0">
                  <c:v>1.466</c:v>
                </c:pt>
                <c:pt idx="1">
                  <c:v>0.55500000000000005</c:v>
                </c:pt>
                <c:pt idx="2">
                  <c:v>1.6919999999999999</c:v>
                </c:pt>
                <c:pt idx="3">
                  <c:v>1.3580000000000001</c:v>
                </c:pt>
                <c:pt idx="4">
                  <c:v>1.3939999999999999</c:v>
                </c:pt>
                <c:pt idx="5">
                  <c:v>1.2569999999999999</c:v>
                </c:pt>
                <c:pt idx="6">
                  <c:v>1.038</c:v>
                </c:pt>
                <c:pt idx="7">
                  <c:v>1.508</c:v>
                </c:pt>
                <c:pt idx="8">
                  <c:v>1.756</c:v>
                </c:pt>
                <c:pt idx="9">
                  <c:v>1.62</c:v>
                </c:pt>
                <c:pt idx="10">
                  <c:v>1.677</c:v>
                </c:pt>
                <c:pt idx="11">
                  <c:v>1.8939999999999999</c:v>
                </c:pt>
                <c:pt idx="12">
                  <c:v>1.5860000000000001</c:v>
                </c:pt>
                <c:pt idx="13">
                  <c:v>1.7070000000000001</c:v>
                </c:pt>
                <c:pt idx="14">
                  <c:v>1.907</c:v>
                </c:pt>
                <c:pt idx="15">
                  <c:v>1.861</c:v>
                </c:pt>
                <c:pt idx="16">
                  <c:v>2.0179999999999998</c:v>
                </c:pt>
                <c:pt idx="17">
                  <c:v>2.2010000000000001</c:v>
                </c:pt>
                <c:pt idx="18">
                  <c:v>2.1920000000000002</c:v>
                </c:pt>
                <c:pt idx="19">
                  <c:v>2.222</c:v>
                </c:pt>
                <c:pt idx="20">
                  <c:v>2.0990000000000002</c:v>
                </c:pt>
                <c:pt idx="21">
                  <c:v>2.274</c:v>
                </c:pt>
                <c:pt idx="22">
                  <c:v>2.5880000000000001</c:v>
                </c:pt>
                <c:pt idx="23">
                  <c:v>2.1779999999999999</c:v>
                </c:pt>
                <c:pt idx="24">
                  <c:v>2.4510000000000001</c:v>
                </c:pt>
                <c:pt idx="25">
                  <c:v>2.3109999999999999</c:v>
                </c:pt>
                <c:pt idx="26">
                  <c:v>2.2490000000000001</c:v>
                </c:pt>
                <c:pt idx="27">
                  <c:v>2.2679999999999998</c:v>
                </c:pt>
                <c:pt idx="28">
                  <c:v>2.4180000000000001</c:v>
                </c:pt>
                <c:pt idx="29">
                  <c:v>2.3639999999999999</c:v>
                </c:pt>
                <c:pt idx="30">
                  <c:v>2.419</c:v>
                </c:pt>
                <c:pt idx="31">
                  <c:v>2.5920000000000001</c:v>
                </c:pt>
                <c:pt idx="32">
                  <c:v>2.3159999999999998</c:v>
                </c:pt>
                <c:pt idx="33">
                  <c:v>2.6890000000000001</c:v>
                </c:pt>
                <c:pt idx="34">
                  <c:v>2.5030000000000001</c:v>
                </c:pt>
                <c:pt idx="35">
                  <c:v>2.4049999999999998</c:v>
                </c:pt>
                <c:pt idx="36">
                  <c:v>2.6240000000000001</c:v>
                </c:pt>
                <c:pt idx="37">
                  <c:v>2.7780142443960183</c:v>
                </c:pt>
                <c:pt idx="38">
                  <c:v>2.941068270604871</c:v>
                </c:pt>
                <c:pt idx="39">
                  <c:v>3.1136926636743505</c:v>
                </c:pt>
                <c:pt idx="40">
                  <c:v>3.1136926636743505</c:v>
                </c:pt>
                <c:pt idx="41">
                  <c:v>3.1136926636743505</c:v>
                </c:pt>
                <c:pt idx="42">
                  <c:v>3.1136926636743505</c:v>
                </c:pt>
                <c:pt idx="43">
                  <c:v>3.1136926636743505</c:v>
                </c:pt>
                <c:pt idx="44">
                  <c:v>3.1136926636743505</c:v>
                </c:pt>
                <c:pt idx="45">
                  <c:v>3.1136926636743505</c:v>
                </c:pt>
                <c:pt idx="46">
                  <c:v>3.1136926636743505</c:v>
                </c:pt>
                <c:pt idx="47">
                  <c:v>3.1136926636743505</c:v>
                </c:pt>
                <c:pt idx="48">
                  <c:v>3.1136926636743505</c:v>
                </c:pt>
                <c:pt idx="49">
                  <c:v>3.1136926636743505</c:v>
                </c:pt>
                <c:pt idx="50">
                  <c:v>3.1136926636743505</c:v>
                </c:pt>
                <c:pt idx="51">
                  <c:v>3.1136926636743505</c:v>
                </c:pt>
                <c:pt idx="52">
                  <c:v>3.1136926636743505</c:v>
                </c:pt>
                <c:pt idx="53">
                  <c:v>3.1136926636743505</c:v>
                </c:pt>
                <c:pt idx="54">
                  <c:v>3.1136926636743505</c:v>
                </c:pt>
                <c:pt idx="55">
                  <c:v>3.1136926636743505</c:v>
                </c:pt>
                <c:pt idx="56">
                  <c:v>3.1136926636743505</c:v>
                </c:pt>
                <c:pt idx="57">
                  <c:v>3.1136926636743505</c:v>
                </c:pt>
                <c:pt idx="58">
                  <c:v>3.1136926636743505</c:v>
                </c:pt>
                <c:pt idx="59">
                  <c:v>3.1136926636743505</c:v>
                </c:pt>
                <c:pt idx="60">
                  <c:v>3.1136926636743505</c:v>
                </c:pt>
                <c:pt idx="61">
                  <c:v>3.1136926636743505</c:v>
                </c:pt>
                <c:pt idx="62">
                  <c:v>3.1136926636743505</c:v>
                </c:pt>
                <c:pt idx="63">
                  <c:v>3.1136926636743505</c:v>
                </c:pt>
                <c:pt idx="64">
                  <c:v>3.1136926636743505</c:v>
                </c:pt>
                <c:pt idx="65">
                  <c:v>3.1136926636743505</c:v>
                </c:pt>
                <c:pt idx="66">
                  <c:v>3.1136926636743505</c:v>
                </c:pt>
                <c:pt idx="67">
                  <c:v>3.1136926636743505</c:v>
                </c:pt>
                <c:pt idx="68">
                  <c:v>3.1136926636743505</c:v>
                </c:pt>
                <c:pt idx="69">
                  <c:v>3.1136926636743505</c:v>
                </c:pt>
                <c:pt idx="70">
                  <c:v>3.1136926636743505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57D-4874-90AE-F8B416D6156D}"/>
            </c:ext>
          </c:extLst>
        </c:ser>
        <c:ser>
          <c:idx val="2"/>
          <c:order val="2"/>
          <c:tx>
            <c:strRef>
              <c:f>'Stacked Graph with call-outs'!$A$9</c:f>
              <c:strCache>
                <c:ptCount val="1"/>
                <c:pt idx="0">
                  <c:v>Industrial Sector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numRef>
              <c:f>'Stacked Graph with call-outs'!$C$6:$BU$6</c:f>
              <c:numCache>
                <c:formatCode>General</c:formatCode>
                <c:ptCount val="71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  <c:pt idx="35">
                  <c:v>2015</c:v>
                </c:pt>
                <c:pt idx="36">
                  <c:v>2016</c:v>
                </c:pt>
                <c:pt idx="37">
                  <c:v>2017</c:v>
                </c:pt>
                <c:pt idx="38">
                  <c:v>2018</c:v>
                </c:pt>
                <c:pt idx="39">
                  <c:v>2019</c:v>
                </c:pt>
                <c:pt idx="40">
                  <c:v>2020</c:v>
                </c:pt>
                <c:pt idx="41">
                  <c:v>2021</c:v>
                </c:pt>
                <c:pt idx="42">
                  <c:v>2022</c:v>
                </c:pt>
                <c:pt idx="43">
                  <c:v>2023</c:v>
                </c:pt>
                <c:pt idx="44">
                  <c:v>2024</c:v>
                </c:pt>
                <c:pt idx="45">
                  <c:v>2025</c:v>
                </c:pt>
                <c:pt idx="46">
                  <c:v>2026</c:v>
                </c:pt>
                <c:pt idx="47">
                  <c:v>2027</c:v>
                </c:pt>
                <c:pt idx="48">
                  <c:v>2028</c:v>
                </c:pt>
                <c:pt idx="49">
                  <c:v>2029</c:v>
                </c:pt>
                <c:pt idx="50">
                  <c:v>2030</c:v>
                </c:pt>
                <c:pt idx="51">
                  <c:v>2031</c:v>
                </c:pt>
                <c:pt idx="52">
                  <c:v>2032</c:v>
                </c:pt>
                <c:pt idx="53">
                  <c:v>2033</c:v>
                </c:pt>
                <c:pt idx="54">
                  <c:v>2034</c:v>
                </c:pt>
                <c:pt idx="55">
                  <c:v>2035</c:v>
                </c:pt>
                <c:pt idx="56">
                  <c:v>2036</c:v>
                </c:pt>
                <c:pt idx="57">
                  <c:v>2037</c:v>
                </c:pt>
                <c:pt idx="58">
                  <c:v>2038</c:v>
                </c:pt>
                <c:pt idx="59">
                  <c:v>2039</c:v>
                </c:pt>
                <c:pt idx="60">
                  <c:v>2040</c:v>
                </c:pt>
                <c:pt idx="61">
                  <c:v>2041</c:v>
                </c:pt>
                <c:pt idx="62">
                  <c:v>2042</c:v>
                </c:pt>
                <c:pt idx="63">
                  <c:v>2043</c:v>
                </c:pt>
                <c:pt idx="64">
                  <c:v>2044</c:v>
                </c:pt>
                <c:pt idx="65">
                  <c:v>2045</c:v>
                </c:pt>
                <c:pt idx="66">
                  <c:v>2046</c:v>
                </c:pt>
                <c:pt idx="67">
                  <c:v>2047</c:v>
                </c:pt>
                <c:pt idx="68">
                  <c:v>2048</c:v>
                </c:pt>
                <c:pt idx="69">
                  <c:v>2049</c:v>
                </c:pt>
                <c:pt idx="70">
                  <c:v>2050</c:v>
                </c:pt>
              </c:numCache>
            </c:numRef>
          </c:cat>
          <c:val>
            <c:numRef>
              <c:f>'Stacked Graph with call-outs'!$C$9:$BU$9</c:f>
              <c:numCache>
                <c:formatCode>0.0</c:formatCode>
                <c:ptCount val="71"/>
                <c:pt idx="0">
                  <c:v>10.933999999999999</c:v>
                </c:pt>
                <c:pt idx="1">
                  <c:v>10.117000000000001</c:v>
                </c:pt>
                <c:pt idx="2">
                  <c:v>8.26</c:v>
                </c:pt>
                <c:pt idx="3">
                  <c:v>8.2479999999999993</c:v>
                </c:pt>
                <c:pt idx="4">
                  <c:v>9.3520000000000003</c:v>
                </c:pt>
                <c:pt idx="5">
                  <c:v>8.2159999999999993</c:v>
                </c:pt>
                <c:pt idx="6">
                  <c:v>6.5960000000000001</c:v>
                </c:pt>
                <c:pt idx="7">
                  <c:v>5.1289999999999996</c:v>
                </c:pt>
                <c:pt idx="8">
                  <c:v>8.8870000000000005</c:v>
                </c:pt>
                <c:pt idx="9">
                  <c:v>9.17</c:v>
                </c:pt>
                <c:pt idx="10">
                  <c:v>9.6389999999999993</c:v>
                </c:pt>
                <c:pt idx="11">
                  <c:v>8.9760000000000009</c:v>
                </c:pt>
                <c:pt idx="12">
                  <c:v>8.8409999999999993</c:v>
                </c:pt>
                <c:pt idx="13">
                  <c:v>9.0960000000000001</c:v>
                </c:pt>
                <c:pt idx="14">
                  <c:v>9.0779999999999994</c:v>
                </c:pt>
                <c:pt idx="15">
                  <c:v>10.345000000000001</c:v>
                </c:pt>
                <c:pt idx="16">
                  <c:v>9.8770000000000007</c:v>
                </c:pt>
                <c:pt idx="17">
                  <c:v>9.9689999999999994</c:v>
                </c:pt>
                <c:pt idx="18">
                  <c:v>11.352</c:v>
                </c:pt>
                <c:pt idx="19">
                  <c:v>8.9770000000000003</c:v>
                </c:pt>
                <c:pt idx="20">
                  <c:v>10.476000000000001</c:v>
                </c:pt>
                <c:pt idx="21">
                  <c:v>9.2859999999999996</c:v>
                </c:pt>
                <c:pt idx="22">
                  <c:v>6.1639999999999997</c:v>
                </c:pt>
                <c:pt idx="23">
                  <c:v>6.383</c:v>
                </c:pt>
                <c:pt idx="24">
                  <c:v>7.5410000000000004</c:v>
                </c:pt>
                <c:pt idx="25">
                  <c:v>8.6929999999999996</c:v>
                </c:pt>
                <c:pt idx="26">
                  <c:v>7.7080000000000002</c:v>
                </c:pt>
                <c:pt idx="27">
                  <c:v>7.8819999999999997</c:v>
                </c:pt>
                <c:pt idx="28">
                  <c:v>7.5170000000000003</c:v>
                </c:pt>
                <c:pt idx="29">
                  <c:v>6.4420000000000002</c:v>
                </c:pt>
                <c:pt idx="30">
                  <c:v>6.6980000000000004</c:v>
                </c:pt>
                <c:pt idx="31">
                  <c:v>6.8659999999999997</c:v>
                </c:pt>
                <c:pt idx="32">
                  <c:v>7.4749999999999996</c:v>
                </c:pt>
                <c:pt idx="33">
                  <c:v>8.0350000000000001</c:v>
                </c:pt>
                <c:pt idx="34">
                  <c:v>7.7859999999999996</c:v>
                </c:pt>
                <c:pt idx="35">
                  <c:v>7.5759999999999996</c:v>
                </c:pt>
                <c:pt idx="36">
                  <c:v>7.3520000000000003</c:v>
                </c:pt>
                <c:pt idx="37">
                  <c:v>6.9293542044204441</c:v>
                </c:pt>
                <c:pt idx="38">
                  <c:v>6.6417333600206918</c:v>
                </c:pt>
                <c:pt idx="39">
                  <c:v>6.655147342632393</c:v>
                </c:pt>
                <c:pt idx="40">
                  <c:v>6.6685884168058527</c:v>
                </c:pt>
                <c:pt idx="41">
                  <c:v>6.6820566372565668</c:v>
                </c:pt>
                <c:pt idx="42">
                  <c:v>6.6955520588105397</c:v>
                </c:pt>
                <c:pt idx="43">
                  <c:v>6.709074736404502</c:v>
                </c:pt>
                <c:pt idx="44">
                  <c:v>6.7226247250861402</c:v>
                </c:pt>
                <c:pt idx="45">
                  <c:v>6.7362020800143139</c:v>
                </c:pt>
                <c:pt idx="46">
                  <c:v>6.7498068564592906</c:v>
                </c:pt>
                <c:pt idx="47">
                  <c:v>6.7634391098029569</c:v>
                </c:pt>
                <c:pt idx="48">
                  <c:v>6.7770988955390576</c:v>
                </c:pt>
                <c:pt idx="49">
                  <c:v>6.7907862692734131</c:v>
                </c:pt>
                <c:pt idx="50">
                  <c:v>6.8045012867241486</c:v>
                </c:pt>
                <c:pt idx="51">
                  <c:v>6.8182440037219187</c:v>
                </c:pt>
                <c:pt idx="52">
                  <c:v>6.8320144762101389</c:v>
                </c:pt>
                <c:pt idx="53">
                  <c:v>6.8458127602452103</c:v>
                </c:pt>
                <c:pt idx="54">
                  <c:v>6.8596389119967469</c:v>
                </c:pt>
                <c:pt idx="55">
                  <c:v>6.8734929877478077</c:v>
                </c:pt>
                <c:pt idx="56">
                  <c:v>6.8873750438951218</c:v>
                </c:pt>
                <c:pt idx="57">
                  <c:v>6.9012851369493218</c:v>
                </c:pt>
                <c:pt idx="58">
                  <c:v>6.9152233235351712</c:v>
                </c:pt>
                <c:pt idx="59">
                  <c:v>6.9291896603917964</c:v>
                </c:pt>
                <c:pt idx="60">
                  <c:v>6.9431842043729155</c:v>
                </c:pt>
                <c:pt idx="61">
                  <c:v>6.9572070124470731</c:v>
                </c:pt>
                <c:pt idx="62">
                  <c:v>6.9712581416978683</c:v>
                </c:pt>
                <c:pt idx="63">
                  <c:v>6.9853376493241912</c:v>
                </c:pt>
                <c:pt idx="64">
                  <c:v>6.999445592640452</c:v>
                </c:pt>
                <c:pt idx="65">
                  <c:v>7.0135820290768187</c:v>
                </c:pt>
                <c:pt idx="66">
                  <c:v>7.0277470161794451</c:v>
                </c:pt>
                <c:pt idx="67">
                  <c:v>7.0419406116107099</c:v>
                </c:pt>
                <c:pt idx="68">
                  <c:v>7.0561628731494483</c:v>
                </c:pt>
                <c:pt idx="69">
                  <c:v>7.0704138586911904</c:v>
                </c:pt>
                <c:pt idx="70">
                  <c:v>7.0846936262483933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57D-4874-90AE-F8B416D6156D}"/>
            </c:ext>
          </c:extLst>
        </c:ser>
        <c:ser>
          <c:idx val="3"/>
          <c:order val="3"/>
          <c:tx>
            <c:strRef>
              <c:f>'Stacked Graph with call-outs'!$A$10</c:f>
              <c:strCache>
                <c:ptCount val="1"/>
                <c:pt idx="0">
                  <c:v>Transportation Sector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cat>
            <c:numRef>
              <c:f>'Stacked Graph with call-outs'!$C$6:$BU$6</c:f>
              <c:numCache>
                <c:formatCode>General</c:formatCode>
                <c:ptCount val="71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  <c:pt idx="35">
                  <c:v>2015</c:v>
                </c:pt>
                <c:pt idx="36">
                  <c:v>2016</c:v>
                </c:pt>
                <c:pt idx="37">
                  <c:v>2017</c:v>
                </c:pt>
                <c:pt idx="38">
                  <c:v>2018</c:v>
                </c:pt>
                <c:pt idx="39">
                  <c:v>2019</c:v>
                </c:pt>
                <c:pt idx="40">
                  <c:v>2020</c:v>
                </c:pt>
                <c:pt idx="41">
                  <c:v>2021</c:v>
                </c:pt>
                <c:pt idx="42">
                  <c:v>2022</c:v>
                </c:pt>
                <c:pt idx="43">
                  <c:v>2023</c:v>
                </c:pt>
                <c:pt idx="44">
                  <c:v>2024</c:v>
                </c:pt>
                <c:pt idx="45">
                  <c:v>2025</c:v>
                </c:pt>
                <c:pt idx="46">
                  <c:v>2026</c:v>
                </c:pt>
                <c:pt idx="47">
                  <c:v>2027</c:v>
                </c:pt>
                <c:pt idx="48">
                  <c:v>2028</c:v>
                </c:pt>
                <c:pt idx="49">
                  <c:v>2029</c:v>
                </c:pt>
                <c:pt idx="50">
                  <c:v>2030</c:v>
                </c:pt>
                <c:pt idx="51">
                  <c:v>2031</c:v>
                </c:pt>
                <c:pt idx="52">
                  <c:v>2032</c:v>
                </c:pt>
                <c:pt idx="53">
                  <c:v>2033</c:v>
                </c:pt>
                <c:pt idx="54">
                  <c:v>2034</c:v>
                </c:pt>
                <c:pt idx="55">
                  <c:v>2035</c:v>
                </c:pt>
                <c:pt idx="56">
                  <c:v>2036</c:v>
                </c:pt>
                <c:pt idx="57">
                  <c:v>2037</c:v>
                </c:pt>
                <c:pt idx="58">
                  <c:v>2038</c:v>
                </c:pt>
                <c:pt idx="59">
                  <c:v>2039</c:v>
                </c:pt>
                <c:pt idx="60">
                  <c:v>2040</c:v>
                </c:pt>
                <c:pt idx="61">
                  <c:v>2041</c:v>
                </c:pt>
                <c:pt idx="62">
                  <c:v>2042</c:v>
                </c:pt>
                <c:pt idx="63">
                  <c:v>2043</c:v>
                </c:pt>
                <c:pt idx="64">
                  <c:v>2044</c:v>
                </c:pt>
                <c:pt idx="65">
                  <c:v>2045</c:v>
                </c:pt>
                <c:pt idx="66">
                  <c:v>2046</c:v>
                </c:pt>
                <c:pt idx="67">
                  <c:v>2047</c:v>
                </c:pt>
                <c:pt idx="68">
                  <c:v>2048</c:v>
                </c:pt>
                <c:pt idx="69">
                  <c:v>2049</c:v>
                </c:pt>
                <c:pt idx="70">
                  <c:v>2050</c:v>
                </c:pt>
              </c:numCache>
            </c:numRef>
          </c:cat>
          <c:val>
            <c:numRef>
              <c:f>'Stacked Graph with call-outs'!$C$10:$BU$10</c:f>
              <c:numCache>
                <c:formatCode>0.0</c:formatCode>
                <c:ptCount val="71"/>
                <c:pt idx="0">
                  <c:v>8.9730000000000008</c:v>
                </c:pt>
                <c:pt idx="1">
                  <c:v>8.6969999999999992</c:v>
                </c:pt>
                <c:pt idx="2">
                  <c:v>8.6059999999999999</c:v>
                </c:pt>
                <c:pt idx="3">
                  <c:v>8.8970000000000002</c:v>
                </c:pt>
                <c:pt idx="4">
                  <c:v>9.0340000000000007</c:v>
                </c:pt>
                <c:pt idx="5">
                  <c:v>9.3030000000000008</c:v>
                </c:pt>
                <c:pt idx="6">
                  <c:v>10.022</c:v>
                </c:pt>
                <c:pt idx="7">
                  <c:v>10.337999999999999</c:v>
                </c:pt>
                <c:pt idx="8">
                  <c:v>10.653</c:v>
                </c:pt>
                <c:pt idx="9">
                  <c:v>10.103999999999999</c:v>
                </c:pt>
                <c:pt idx="10">
                  <c:v>10.532999999999999</c:v>
                </c:pt>
                <c:pt idx="11">
                  <c:v>10.956</c:v>
                </c:pt>
                <c:pt idx="12">
                  <c:v>11.137</c:v>
                </c:pt>
                <c:pt idx="13">
                  <c:v>11.478</c:v>
                </c:pt>
                <c:pt idx="14">
                  <c:v>11.664</c:v>
                </c:pt>
                <c:pt idx="15">
                  <c:v>12.691000000000001</c:v>
                </c:pt>
                <c:pt idx="16">
                  <c:v>13.228</c:v>
                </c:pt>
                <c:pt idx="17">
                  <c:v>13.856999999999999</c:v>
                </c:pt>
                <c:pt idx="18">
                  <c:v>14.087999999999999</c:v>
                </c:pt>
                <c:pt idx="19">
                  <c:v>14.561</c:v>
                </c:pt>
                <c:pt idx="20">
                  <c:v>15.398999999999999</c:v>
                </c:pt>
                <c:pt idx="21">
                  <c:v>14.698</c:v>
                </c:pt>
                <c:pt idx="22">
                  <c:v>15.175000000000001</c:v>
                </c:pt>
                <c:pt idx="23">
                  <c:v>15.337999999999999</c:v>
                </c:pt>
                <c:pt idx="24">
                  <c:v>15.914</c:v>
                </c:pt>
                <c:pt idx="25">
                  <c:v>16.056999999999999</c:v>
                </c:pt>
                <c:pt idx="26">
                  <c:v>17.667000000000002</c:v>
                </c:pt>
                <c:pt idx="27">
                  <c:v>17.524999999999999</c:v>
                </c:pt>
                <c:pt idx="28">
                  <c:v>16.042999999999999</c:v>
                </c:pt>
                <c:pt idx="29">
                  <c:v>15.49</c:v>
                </c:pt>
                <c:pt idx="30">
                  <c:v>15.372999999999999</c:v>
                </c:pt>
                <c:pt idx="31">
                  <c:v>16.382000000000001</c:v>
                </c:pt>
                <c:pt idx="32">
                  <c:v>15.708</c:v>
                </c:pt>
                <c:pt idx="33">
                  <c:v>16.346</c:v>
                </c:pt>
                <c:pt idx="34">
                  <c:v>16.036999999999999</c:v>
                </c:pt>
                <c:pt idx="35">
                  <c:v>16.483000000000001</c:v>
                </c:pt>
                <c:pt idx="36">
                  <c:v>16.966999999999999</c:v>
                </c:pt>
                <c:pt idx="37">
                  <c:v>17.299751646749321</c:v>
                </c:pt>
                <c:pt idx="38">
                  <c:v>17.63902911765226</c:v>
                </c:pt>
                <c:pt idx="39">
                  <c:v>17.984960395188541</c:v>
                </c:pt>
                <c:pt idx="40">
                  <c:v>17.984960395188541</c:v>
                </c:pt>
                <c:pt idx="41">
                  <c:v>17.984960395188541</c:v>
                </c:pt>
                <c:pt idx="42">
                  <c:v>17.984960395188541</c:v>
                </c:pt>
                <c:pt idx="43">
                  <c:v>17.984960395188541</c:v>
                </c:pt>
                <c:pt idx="44">
                  <c:v>17.984960395188541</c:v>
                </c:pt>
                <c:pt idx="45">
                  <c:v>17.984960395188541</c:v>
                </c:pt>
                <c:pt idx="46">
                  <c:v>17.984960395188541</c:v>
                </c:pt>
                <c:pt idx="47">
                  <c:v>17.984960395188541</c:v>
                </c:pt>
                <c:pt idx="48">
                  <c:v>17.984960395188541</c:v>
                </c:pt>
                <c:pt idx="49">
                  <c:v>17.984960395188541</c:v>
                </c:pt>
                <c:pt idx="50">
                  <c:v>17.984960395188541</c:v>
                </c:pt>
                <c:pt idx="51">
                  <c:v>17.984960395188541</c:v>
                </c:pt>
                <c:pt idx="52">
                  <c:v>17.984960395188541</c:v>
                </c:pt>
                <c:pt idx="53">
                  <c:v>17.984960395188541</c:v>
                </c:pt>
                <c:pt idx="54">
                  <c:v>17.984960395188541</c:v>
                </c:pt>
                <c:pt idx="55">
                  <c:v>17.984960395188541</c:v>
                </c:pt>
                <c:pt idx="56">
                  <c:v>17.984960395188541</c:v>
                </c:pt>
                <c:pt idx="57">
                  <c:v>17.984960395188541</c:v>
                </c:pt>
                <c:pt idx="58">
                  <c:v>17.984960395188541</c:v>
                </c:pt>
                <c:pt idx="59">
                  <c:v>17.984960395188541</c:v>
                </c:pt>
                <c:pt idx="60">
                  <c:v>17.984960395188541</c:v>
                </c:pt>
                <c:pt idx="61">
                  <c:v>17.984960395188541</c:v>
                </c:pt>
                <c:pt idx="62">
                  <c:v>17.984960395188541</c:v>
                </c:pt>
                <c:pt idx="63">
                  <c:v>17.984960395188541</c:v>
                </c:pt>
                <c:pt idx="64">
                  <c:v>17.984960395188541</c:v>
                </c:pt>
                <c:pt idx="65">
                  <c:v>17.984960395188541</c:v>
                </c:pt>
                <c:pt idx="66">
                  <c:v>17.984960395188541</c:v>
                </c:pt>
                <c:pt idx="67">
                  <c:v>17.984960395188541</c:v>
                </c:pt>
                <c:pt idx="68">
                  <c:v>17.984960395188541</c:v>
                </c:pt>
                <c:pt idx="69">
                  <c:v>17.984960395188541</c:v>
                </c:pt>
                <c:pt idx="70">
                  <c:v>17.984960395188541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57D-4874-90AE-F8B416D6156D}"/>
            </c:ext>
          </c:extLst>
        </c:ser>
        <c:ser>
          <c:idx val="4"/>
          <c:order val="4"/>
          <c:tx>
            <c:strRef>
              <c:f>'Stacked Graph with call-outs'!$A$11</c:f>
              <c:strCache>
                <c:ptCount val="1"/>
                <c:pt idx="0">
                  <c:v>Electric Power Sector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cat>
            <c:numRef>
              <c:f>'Stacked Graph with call-outs'!$C$6:$BU$6</c:f>
              <c:numCache>
                <c:formatCode>General</c:formatCode>
                <c:ptCount val="71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  <c:pt idx="35">
                  <c:v>2015</c:v>
                </c:pt>
                <c:pt idx="36">
                  <c:v>2016</c:v>
                </c:pt>
                <c:pt idx="37">
                  <c:v>2017</c:v>
                </c:pt>
                <c:pt idx="38">
                  <c:v>2018</c:v>
                </c:pt>
                <c:pt idx="39">
                  <c:v>2019</c:v>
                </c:pt>
                <c:pt idx="40">
                  <c:v>2020</c:v>
                </c:pt>
                <c:pt idx="41">
                  <c:v>2021</c:v>
                </c:pt>
                <c:pt idx="42">
                  <c:v>2022</c:v>
                </c:pt>
                <c:pt idx="43">
                  <c:v>2023</c:v>
                </c:pt>
                <c:pt idx="44">
                  <c:v>2024</c:v>
                </c:pt>
                <c:pt idx="45">
                  <c:v>2025</c:v>
                </c:pt>
                <c:pt idx="46">
                  <c:v>2026</c:v>
                </c:pt>
                <c:pt idx="47">
                  <c:v>2027</c:v>
                </c:pt>
                <c:pt idx="48">
                  <c:v>2028</c:v>
                </c:pt>
                <c:pt idx="49">
                  <c:v>2029</c:v>
                </c:pt>
                <c:pt idx="50">
                  <c:v>2030</c:v>
                </c:pt>
                <c:pt idx="51">
                  <c:v>2031</c:v>
                </c:pt>
                <c:pt idx="52">
                  <c:v>2032</c:v>
                </c:pt>
                <c:pt idx="53">
                  <c:v>2033</c:v>
                </c:pt>
                <c:pt idx="54">
                  <c:v>2034</c:v>
                </c:pt>
                <c:pt idx="55">
                  <c:v>2035</c:v>
                </c:pt>
                <c:pt idx="56">
                  <c:v>2036</c:v>
                </c:pt>
                <c:pt idx="57">
                  <c:v>2037</c:v>
                </c:pt>
                <c:pt idx="58">
                  <c:v>2038</c:v>
                </c:pt>
                <c:pt idx="59">
                  <c:v>2039</c:v>
                </c:pt>
                <c:pt idx="60">
                  <c:v>2040</c:v>
                </c:pt>
                <c:pt idx="61">
                  <c:v>2041</c:v>
                </c:pt>
                <c:pt idx="62">
                  <c:v>2042</c:v>
                </c:pt>
                <c:pt idx="63">
                  <c:v>2043</c:v>
                </c:pt>
                <c:pt idx="64">
                  <c:v>2044</c:v>
                </c:pt>
                <c:pt idx="65">
                  <c:v>2045</c:v>
                </c:pt>
                <c:pt idx="66">
                  <c:v>2046</c:v>
                </c:pt>
                <c:pt idx="67">
                  <c:v>2047</c:v>
                </c:pt>
                <c:pt idx="68">
                  <c:v>2048</c:v>
                </c:pt>
                <c:pt idx="69">
                  <c:v>2049</c:v>
                </c:pt>
                <c:pt idx="70">
                  <c:v>2050</c:v>
                </c:pt>
              </c:numCache>
            </c:numRef>
          </c:cat>
          <c:val>
            <c:numRef>
              <c:f>'Stacked Graph with call-outs'!$C$11:$BU$11</c:f>
              <c:numCache>
                <c:formatCode>0.0</c:formatCode>
                <c:ptCount val="71"/>
                <c:pt idx="0">
                  <c:v>10.827999999999999</c:v>
                </c:pt>
                <c:pt idx="1">
                  <c:v>10.842000000000001</c:v>
                </c:pt>
                <c:pt idx="2">
                  <c:v>10.904</c:v>
                </c:pt>
                <c:pt idx="3">
                  <c:v>11.321999999999999</c:v>
                </c:pt>
                <c:pt idx="4">
                  <c:v>12.308999999999999</c:v>
                </c:pt>
                <c:pt idx="5">
                  <c:v>14.089</c:v>
                </c:pt>
                <c:pt idx="6">
                  <c:v>14.659000000000001</c:v>
                </c:pt>
                <c:pt idx="7">
                  <c:v>24.512</c:v>
                </c:pt>
                <c:pt idx="8">
                  <c:v>27.187000000000001</c:v>
                </c:pt>
                <c:pt idx="9">
                  <c:v>28.068000000000001</c:v>
                </c:pt>
                <c:pt idx="10">
                  <c:v>29.463999999999999</c:v>
                </c:pt>
                <c:pt idx="11">
                  <c:v>27.988</c:v>
                </c:pt>
                <c:pt idx="12">
                  <c:v>30.161000000000001</c:v>
                </c:pt>
                <c:pt idx="13">
                  <c:v>30.931999999999999</c:v>
                </c:pt>
                <c:pt idx="14">
                  <c:v>31.852</c:v>
                </c:pt>
                <c:pt idx="15">
                  <c:v>29.968</c:v>
                </c:pt>
                <c:pt idx="16">
                  <c:v>30.245999999999999</c:v>
                </c:pt>
                <c:pt idx="17">
                  <c:v>31.247</c:v>
                </c:pt>
                <c:pt idx="18">
                  <c:v>32.158999999999999</c:v>
                </c:pt>
                <c:pt idx="19">
                  <c:v>32.856999999999999</c:v>
                </c:pt>
                <c:pt idx="20">
                  <c:v>33.457999999999998</c:v>
                </c:pt>
                <c:pt idx="21">
                  <c:v>32.908000000000001</c:v>
                </c:pt>
                <c:pt idx="22">
                  <c:v>34.131999999999998</c:v>
                </c:pt>
                <c:pt idx="23">
                  <c:v>35.134999999999998</c:v>
                </c:pt>
                <c:pt idx="24">
                  <c:v>35.155999999999999</c:v>
                </c:pt>
                <c:pt idx="25">
                  <c:v>35.792000000000002</c:v>
                </c:pt>
                <c:pt idx="26">
                  <c:v>36.247999999999998</c:v>
                </c:pt>
                <c:pt idx="27">
                  <c:v>38.097999999999999</c:v>
                </c:pt>
                <c:pt idx="28">
                  <c:v>38.628</c:v>
                </c:pt>
                <c:pt idx="29">
                  <c:v>35.720999999999997</c:v>
                </c:pt>
                <c:pt idx="30">
                  <c:v>34.771999999999998</c:v>
                </c:pt>
                <c:pt idx="31">
                  <c:v>33.627000000000002</c:v>
                </c:pt>
                <c:pt idx="32">
                  <c:v>31.753</c:v>
                </c:pt>
                <c:pt idx="33">
                  <c:v>34.889000000000003</c:v>
                </c:pt>
                <c:pt idx="34">
                  <c:v>34.402999999999999</c:v>
                </c:pt>
                <c:pt idx="35">
                  <c:v>32.857999999999997</c:v>
                </c:pt>
                <c:pt idx="36">
                  <c:v>27.457999999999998</c:v>
                </c:pt>
                <c:pt idx="37">
                  <c:v>27.562999331704077</c:v>
                </c:pt>
                <c:pt idx="38">
                  <c:v>27.671346631722248</c:v>
                </c:pt>
                <c:pt idx="39">
                  <c:v>27.783148652084737</c:v>
                </c:pt>
                <c:pt idx="40">
                  <c:v>27.89851554867596</c:v>
                </c:pt>
                <c:pt idx="41">
                  <c:v>27.89851554867596</c:v>
                </c:pt>
                <c:pt idx="42">
                  <c:v>27.89851554867596</c:v>
                </c:pt>
                <c:pt idx="43">
                  <c:v>27.89851554867596</c:v>
                </c:pt>
                <c:pt idx="44">
                  <c:v>27.89851554867596</c:v>
                </c:pt>
                <c:pt idx="45">
                  <c:v>23.065515548675961</c:v>
                </c:pt>
                <c:pt idx="46">
                  <c:v>23.065515548675961</c:v>
                </c:pt>
                <c:pt idx="47">
                  <c:v>23.065515548675961</c:v>
                </c:pt>
                <c:pt idx="48">
                  <c:v>23.065515548675961</c:v>
                </c:pt>
                <c:pt idx="49">
                  <c:v>23.065515548675961</c:v>
                </c:pt>
                <c:pt idx="50">
                  <c:v>20.165715548675962</c:v>
                </c:pt>
                <c:pt idx="51">
                  <c:v>20.165715548675962</c:v>
                </c:pt>
                <c:pt idx="52">
                  <c:v>20.165715548675962</c:v>
                </c:pt>
                <c:pt idx="53">
                  <c:v>20.165715548675962</c:v>
                </c:pt>
                <c:pt idx="54">
                  <c:v>20.165715548675962</c:v>
                </c:pt>
                <c:pt idx="55">
                  <c:v>20.165715548675962</c:v>
                </c:pt>
                <c:pt idx="56">
                  <c:v>16.057665548675963</c:v>
                </c:pt>
                <c:pt idx="57">
                  <c:v>16.057665548675963</c:v>
                </c:pt>
                <c:pt idx="58">
                  <c:v>16.057665548675963</c:v>
                </c:pt>
                <c:pt idx="59">
                  <c:v>16.057665548675963</c:v>
                </c:pt>
                <c:pt idx="60">
                  <c:v>16.057665548675963</c:v>
                </c:pt>
                <c:pt idx="61">
                  <c:v>16.057665548675963</c:v>
                </c:pt>
                <c:pt idx="62">
                  <c:v>10.855098889015974</c:v>
                </c:pt>
                <c:pt idx="63">
                  <c:v>3.733515548675963</c:v>
                </c:pt>
                <c:pt idx="64">
                  <c:v>3.733515548675963</c:v>
                </c:pt>
                <c:pt idx="65">
                  <c:v>3.733515548675963</c:v>
                </c:pt>
                <c:pt idx="66">
                  <c:v>3.733515548675963</c:v>
                </c:pt>
                <c:pt idx="67">
                  <c:v>3.733515548675963</c:v>
                </c:pt>
                <c:pt idx="68">
                  <c:v>3.733515548675963</c:v>
                </c:pt>
                <c:pt idx="69">
                  <c:v>3.733515548675963</c:v>
                </c:pt>
                <c:pt idx="70">
                  <c:v>3.733515548675963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57D-4874-90AE-F8B416D615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44278336"/>
        <c:axId val="544278992"/>
      </c:areaChart>
      <c:lineChart>
        <c:grouping val="standard"/>
        <c:varyColors val="0"/>
        <c:ser>
          <c:idx val="5"/>
          <c:order val="5"/>
          <c:tx>
            <c:strRef>
              <c:f>'Stacked Graph with call-outs'!$A$13</c:f>
              <c:strCache>
                <c:ptCount val="1"/>
                <c:pt idx="0">
                  <c:v> Population 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val>
            <c:numRef>
              <c:f>'Stacked Graph with call-outs'!$C$13:$BU$13</c:f>
              <c:numCache>
                <c:formatCode>_(* #,##0_);_(* \(#,##0\);_(* "-"??_);_(@_)</c:formatCode>
                <c:ptCount val="71"/>
                <c:pt idx="0">
                  <c:v>1474000</c:v>
                </c:pt>
                <c:pt idx="1">
                  <c:v>1515000</c:v>
                </c:pt>
                <c:pt idx="2">
                  <c:v>1558000</c:v>
                </c:pt>
                <c:pt idx="3">
                  <c:v>1595000</c:v>
                </c:pt>
                <c:pt idx="4">
                  <c:v>1622000</c:v>
                </c:pt>
                <c:pt idx="5">
                  <c:v>1643000</c:v>
                </c:pt>
                <c:pt idx="6">
                  <c:v>1663000</c:v>
                </c:pt>
                <c:pt idx="7">
                  <c:v>1678000</c:v>
                </c:pt>
                <c:pt idx="8">
                  <c:v>1690000</c:v>
                </c:pt>
                <c:pt idx="9">
                  <c:v>1706000</c:v>
                </c:pt>
                <c:pt idx="10">
                  <c:v>1729227</c:v>
                </c:pt>
                <c:pt idx="11">
                  <c:v>1780870</c:v>
                </c:pt>
                <c:pt idx="12">
                  <c:v>1838149</c:v>
                </c:pt>
                <c:pt idx="13">
                  <c:v>1889393</c:v>
                </c:pt>
                <c:pt idx="14">
                  <c:v>1946721</c:v>
                </c:pt>
                <c:pt idx="15">
                  <c:v>1995228</c:v>
                </c:pt>
                <c:pt idx="16">
                  <c:v>2042893</c:v>
                </c:pt>
                <c:pt idx="17">
                  <c:v>2099409</c:v>
                </c:pt>
                <c:pt idx="18">
                  <c:v>2141632</c:v>
                </c:pt>
                <c:pt idx="19">
                  <c:v>2193014</c:v>
                </c:pt>
                <c:pt idx="20">
                  <c:v>2246468</c:v>
                </c:pt>
                <c:pt idx="21">
                  <c:v>2290634</c:v>
                </c:pt>
                <c:pt idx="22">
                  <c:v>2331826</c:v>
                </c:pt>
                <c:pt idx="23">
                  <c:v>2372458</c:v>
                </c:pt>
                <c:pt idx="24">
                  <c:v>2430223</c:v>
                </c:pt>
                <c:pt idx="25">
                  <c:v>2505843</c:v>
                </c:pt>
                <c:pt idx="26">
                  <c:v>2576229</c:v>
                </c:pt>
                <c:pt idx="27">
                  <c:v>2636075</c:v>
                </c:pt>
                <c:pt idx="28">
                  <c:v>2691112</c:v>
                </c:pt>
                <c:pt idx="29">
                  <c:v>2731560</c:v>
                </c:pt>
                <c:pt idx="30">
                  <c:v>2772373</c:v>
                </c:pt>
                <c:pt idx="31">
                  <c:v>2820613</c:v>
                </c:pt>
                <c:pt idx="32">
                  <c:v>2864744</c:v>
                </c:pt>
                <c:pt idx="33">
                  <c:v>2902131</c:v>
                </c:pt>
                <c:pt idx="34">
                  <c:v>2941859</c:v>
                </c:pt>
                <c:pt idx="35">
                  <c:v>2997404</c:v>
                </c:pt>
                <c:pt idx="36">
                  <c:v>3054806</c:v>
                </c:pt>
                <c:pt idx="37">
                  <c:v>3123607</c:v>
                </c:pt>
                <c:pt idx="38">
                  <c:v>3193415</c:v>
                </c:pt>
                <c:pt idx="39">
                  <c:v>3260765</c:v>
                </c:pt>
                <c:pt idx="40">
                  <c:v>3325425</c:v>
                </c:pt>
                <c:pt idx="41">
                  <c:v>3389467</c:v>
                </c:pt>
                <c:pt idx="42">
                  <c:v>3449985</c:v>
                </c:pt>
                <c:pt idx="43">
                  <c:v>3507364</c:v>
                </c:pt>
                <c:pt idx="44">
                  <c:v>3562226</c:v>
                </c:pt>
                <c:pt idx="45">
                  <c:v>3615036</c:v>
                </c:pt>
                <c:pt idx="46">
                  <c:v>3669342</c:v>
                </c:pt>
                <c:pt idx="47">
                  <c:v>3723441</c:v>
                </c:pt>
                <c:pt idx="48">
                  <c:v>3778152</c:v>
                </c:pt>
                <c:pt idx="49">
                  <c:v>3833308</c:v>
                </c:pt>
                <c:pt idx="50">
                  <c:v>3889310</c:v>
                </c:pt>
                <c:pt idx="51">
                  <c:v>3946122</c:v>
                </c:pt>
                <c:pt idx="52">
                  <c:v>4004069</c:v>
                </c:pt>
                <c:pt idx="53">
                  <c:v>4062343</c:v>
                </c:pt>
                <c:pt idx="54">
                  <c:v>4120490</c:v>
                </c:pt>
                <c:pt idx="55">
                  <c:v>4178317</c:v>
                </c:pt>
                <c:pt idx="56">
                  <c:v>4235865</c:v>
                </c:pt>
                <c:pt idx="57">
                  <c:v>4293208</c:v>
                </c:pt>
                <c:pt idx="58">
                  <c:v>4350268</c:v>
                </c:pt>
                <c:pt idx="59">
                  <c:v>4407155</c:v>
                </c:pt>
                <c:pt idx="60">
                  <c:v>4463950</c:v>
                </c:pt>
                <c:pt idx="61">
                  <c:v>4520678</c:v>
                </c:pt>
                <c:pt idx="62">
                  <c:v>4577247</c:v>
                </c:pt>
                <c:pt idx="63">
                  <c:v>4633568</c:v>
                </c:pt>
                <c:pt idx="64">
                  <c:v>4689532</c:v>
                </c:pt>
                <c:pt idx="65">
                  <c:v>4745057</c:v>
                </c:pt>
                <c:pt idx="66">
                  <c:v>4800120</c:v>
                </c:pt>
                <c:pt idx="67">
                  <c:v>4854748</c:v>
                </c:pt>
                <c:pt idx="68">
                  <c:v>4909089</c:v>
                </c:pt>
                <c:pt idx="69">
                  <c:v>4963211</c:v>
                </c:pt>
                <c:pt idx="70">
                  <c:v>5017232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B57D-4874-90AE-F8B416D615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45274696"/>
        <c:axId val="545273384"/>
      </c:lineChart>
      <c:catAx>
        <c:axId val="5442783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4278992"/>
        <c:crosses val="autoZero"/>
        <c:auto val="1"/>
        <c:lblAlgn val="ctr"/>
        <c:lblOffset val="100"/>
        <c:noMultiLvlLbl val="0"/>
      </c:catAx>
      <c:valAx>
        <c:axId val="544278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Million Metric Tons CO2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4278336"/>
        <c:crosses val="autoZero"/>
        <c:crossBetween val="between"/>
      </c:valAx>
      <c:valAx>
        <c:axId val="545273384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Population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_(* #,##0_);_(* \(#,##0\);_(* &quot;-&quot;??_);_(@_)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5274696"/>
        <c:crosses val="max"/>
        <c:crossBetween val="between"/>
      </c:valAx>
      <c:catAx>
        <c:axId val="545274696"/>
        <c:scaling>
          <c:orientation val="minMax"/>
        </c:scaling>
        <c:delete val="1"/>
        <c:axPos val="b"/>
        <c:majorTickMark val="out"/>
        <c:minorTickMark val="none"/>
        <c:tickLblPos val="nextTo"/>
        <c:crossAx val="54527338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Cumulative Emissions</a:t>
            </a:r>
            <a:r>
              <a:rPr lang="en-US" baseline="0" dirty="0"/>
              <a:t> </a:t>
            </a:r>
            <a:r>
              <a:rPr lang="en-US" baseline="0"/>
              <a:t>by Light-Duty Vehicle </a:t>
            </a:r>
            <a:r>
              <a:rPr lang="en-US" baseline="0" dirty="0"/>
              <a:t>Age</a:t>
            </a:r>
            <a:endParaRPr lang="en-US" dirty="0"/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Sheet5!$Q$1</c:f>
              <c:strCache>
                <c:ptCount val="1"/>
                <c:pt idx="0">
                  <c:v>Cumulative Vehicle Population</c:v>
                </c:pt>
              </c:strCache>
            </c:strRef>
          </c:tx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Sheet5!$B$2:$B$32</c:f>
              <c:strCache>
                <c:ptCount val="31"/>
                <c:pt idx="0">
                  <c:v>≤1988</c:v>
                </c:pt>
                <c:pt idx="1">
                  <c:v>≤1989</c:v>
                </c:pt>
                <c:pt idx="2">
                  <c:v>≤1990</c:v>
                </c:pt>
                <c:pt idx="3">
                  <c:v>≤1991</c:v>
                </c:pt>
                <c:pt idx="4">
                  <c:v>≤1992</c:v>
                </c:pt>
                <c:pt idx="5">
                  <c:v>≤1993</c:v>
                </c:pt>
                <c:pt idx="6">
                  <c:v>≤1994</c:v>
                </c:pt>
                <c:pt idx="7">
                  <c:v>≤1995</c:v>
                </c:pt>
                <c:pt idx="8">
                  <c:v>≤1996</c:v>
                </c:pt>
                <c:pt idx="9">
                  <c:v>≤1997</c:v>
                </c:pt>
                <c:pt idx="10">
                  <c:v>≤1998</c:v>
                </c:pt>
                <c:pt idx="11">
                  <c:v>≤1999</c:v>
                </c:pt>
                <c:pt idx="12">
                  <c:v>≤2000</c:v>
                </c:pt>
                <c:pt idx="13">
                  <c:v>≤2001</c:v>
                </c:pt>
                <c:pt idx="14">
                  <c:v>≤2002</c:v>
                </c:pt>
                <c:pt idx="15">
                  <c:v>≤2003</c:v>
                </c:pt>
                <c:pt idx="16">
                  <c:v>≤2004</c:v>
                </c:pt>
                <c:pt idx="17">
                  <c:v>≤2005</c:v>
                </c:pt>
                <c:pt idx="18">
                  <c:v>≤2006</c:v>
                </c:pt>
                <c:pt idx="19">
                  <c:v>≤2007</c:v>
                </c:pt>
                <c:pt idx="20">
                  <c:v>≤2008</c:v>
                </c:pt>
                <c:pt idx="21">
                  <c:v>≤2009</c:v>
                </c:pt>
                <c:pt idx="22">
                  <c:v>≤2010</c:v>
                </c:pt>
                <c:pt idx="23">
                  <c:v>≤2011</c:v>
                </c:pt>
                <c:pt idx="24">
                  <c:v>≤2012</c:v>
                </c:pt>
                <c:pt idx="25">
                  <c:v>≤2013</c:v>
                </c:pt>
                <c:pt idx="26">
                  <c:v>≤2014</c:v>
                </c:pt>
                <c:pt idx="27">
                  <c:v>≤2015</c:v>
                </c:pt>
                <c:pt idx="28">
                  <c:v>≤2016</c:v>
                </c:pt>
                <c:pt idx="29">
                  <c:v>≤2017</c:v>
                </c:pt>
                <c:pt idx="30">
                  <c:v>≤2018</c:v>
                </c:pt>
              </c:strCache>
            </c:strRef>
          </c:cat>
          <c:val>
            <c:numRef>
              <c:f>Sheet5!$Q$2:$Q$32</c:f>
              <c:numCache>
                <c:formatCode>0%</c:formatCode>
                <c:ptCount val="31"/>
                <c:pt idx="0">
                  <c:v>1.5176924733857912E-2</c:v>
                </c:pt>
                <c:pt idx="1">
                  <c:v>1.6393858888702251E-2</c:v>
                </c:pt>
                <c:pt idx="2">
                  <c:v>1.7965846601545616E-2</c:v>
                </c:pt>
                <c:pt idx="3">
                  <c:v>1.9997169091199838E-2</c:v>
                </c:pt>
                <c:pt idx="4">
                  <c:v>2.2655814589832329E-2</c:v>
                </c:pt>
                <c:pt idx="5">
                  <c:v>2.6235642113332597E-2</c:v>
                </c:pt>
                <c:pt idx="6">
                  <c:v>3.1197721583351923E-2</c:v>
                </c:pt>
                <c:pt idx="7">
                  <c:v>3.771675325357815E-2</c:v>
                </c:pt>
                <c:pt idx="8">
                  <c:v>4.4990692538917236E-2</c:v>
                </c:pt>
                <c:pt idx="9">
                  <c:v>5.5803762912643842E-2</c:v>
                </c:pt>
                <c:pt idx="10">
                  <c:v>6.848281245422741E-2</c:v>
                </c:pt>
                <c:pt idx="11">
                  <c:v>8.5139656567367328E-2</c:v>
                </c:pt>
                <c:pt idx="12">
                  <c:v>0.10570621449503936</c:v>
                </c:pt>
                <c:pt idx="13">
                  <c:v>0.12962555926279831</c:v>
                </c:pt>
                <c:pt idx="14">
                  <c:v>0.15766367095669623</c:v>
                </c:pt>
                <c:pt idx="15">
                  <c:v>0.19059417346924334</c:v>
                </c:pt>
                <c:pt idx="16">
                  <c:v>0.229989097519536</c:v>
                </c:pt>
                <c:pt idx="17">
                  <c:v>0.27625764050546681</c:v>
                </c:pt>
                <c:pt idx="18">
                  <c:v>0.32687305264034772</c:v>
                </c:pt>
                <c:pt idx="19">
                  <c:v>0.37949719533934728</c:v>
                </c:pt>
                <c:pt idx="20">
                  <c:v>0.42835371419887824</c:v>
                </c:pt>
                <c:pt idx="21">
                  <c:v>0.46083970681728648</c:v>
                </c:pt>
                <c:pt idx="22">
                  <c:v>0.49926786811310719</c:v>
                </c:pt>
                <c:pt idx="23">
                  <c:v>0.54004323854427538</c:v>
                </c:pt>
                <c:pt idx="24">
                  <c:v>0.5904733343861388</c:v>
                </c:pt>
                <c:pt idx="25">
                  <c:v>0.6485226131540196</c:v>
                </c:pt>
                <c:pt idx="26">
                  <c:v>0.70586345618997159</c:v>
                </c:pt>
                <c:pt idx="27">
                  <c:v>0.77452090564049014</c:v>
                </c:pt>
                <c:pt idx="28">
                  <c:v>0.84937424323628974</c:v>
                </c:pt>
                <c:pt idx="29">
                  <c:v>0.92487962971312532</c:v>
                </c:pt>
                <c:pt idx="30">
                  <c:v>0.99999999999999989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16-4B7A-BC86-21F41F1150B2}"/>
            </c:ext>
          </c:extLst>
        </c:ser>
        <c:ser>
          <c:idx val="1"/>
          <c:order val="1"/>
          <c:tx>
            <c:strRef>
              <c:f>Sheet5!$N$1</c:f>
              <c:strCache>
                <c:ptCount val="1"/>
                <c:pt idx="0">
                  <c:v>Cumulative Emissions</c:v>
                </c:pt>
              </c:strCache>
            </c:strRef>
          </c:tx>
          <c:invertIfNegative val="0"/>
          <c:dLbls>
            <c:dLbl>
              <c:idx val="3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E16-4B7A-BC86-21F41F1150B2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Sheet5!$B$2:$B$32</c:f>
              <c:strCache>
                <c:ptCount val="31"/>
                <c:pt idx="0">
                  <c:v>≤1988</c:v>
                </c:pt>
                <c:pt idx="1">
                  <c:v>≤1989</c:v>
                </c:pt>
                <c:pt idx="2">
                  <c:v>≤1990</c:v>
                </c:pt>
                <c:pt idx="3">
                  <c:v>≤1991</c:v>
                </c:pt>
                <c:pt idx="4">
                  <c:v>≤1992</c:v>
                </c:pt>
                <c:pt idx="5">
                  <c:v>≤1993</c:v>
                </c:pt>
                <c:pt idx="6">
                  <c:v>≤1994</c:v>
                </c:pt>
                <c:pt idx="7">
                  <c:v>≤1995</c:v>
                </c:pt>
                <c:pt idx="8">
                  <c:v>≤1996</c:v>
                </c:pt>
                <c:pt idx="9">
                  <c:v>≤1997</c:v>
                </c:pt>
                <c:pt idx="10">
                  <c:v>≤1998</c:v>
                </c:pt>
                <c:pt idx="11">
                  <c:v>≤1999</c:v>
                </c:pt>
                <c:pt idx="12">
                  <c:v>≤2000</c:v>
                </c:pt>
                <c:pt idx="13">
                  <c:v>≤2001</c:v>
                </c:pt>
                <c:pt idx="14">
                  <c:v>≤2002</c:v>
                </c:pt>
                <c:pt idx="15">
                  <c:v>≤2003</c:v>
                </c:pt>
                <c:pt idx="16">
                  <c:v>≤2004</c:v>
                </c:pt>
                <c:pt idx="17">
                  <c:v>≤2005</c:v>
                </c:pt>
                <c:pt idx="18">
                  <c:v>≤2006</c:v>
                </c:pt>
                <c:pt idx="19">
                  <c:v>≤2007</c:v>
                </c:pt>
                <c:pt idx="20">
                  <c:v>≤2008</c:v>
                </c:pt>
                <c:pt idx="21">
                  <c:v>≤2009</c:v>
                </c:pt>
                <c:pt idx="22">
                  <c:v>≤2010</c:v>
                </c:pt>
                <c:pt idx="23">
                  <c:v>≤2011</c:v>
                </c:pt>
                <c:pt idx="24">
                  <c:v>≤2012</c:v>
                </c:pt>
                <c:pt idx="25">
                  <c:v>≤2013</c:v>
                </c:pt>
                <c:pt idx="26">
                  <c:v>≤2014</c:v>
                </c:pt>
                <c:pt idx="27">
                  <c:v>≤2015</c:v>
                </c:pt>
                <c:pt idx="28">
                  <c:v>≤2016</c:v>
                </c:pt>
                <c:pt idx="29">
                  <c:v>≤2017</c:v>
                </c:pt>
                <c:pt idx="30">
                  <c:v>≤2018</c:v>
                </c:pt>
              </c:strCache>
            </c:strRef>
          </c:cat>
          <c:val>
            <c:numRef>
              <c:f>Sheet5!$N$2:$N$32</c:f>
              <c:numCache>
                <c:formatCode>0%</c:formatCode>
                <c:ptCount val="31"/>
                <c:pt idx="0">
                  <c:v>8.5515261114127911E-2</c:v>
                </c:pt>
                <c:pt idx="1">
                  <c:v>9.2445261831333669E-2</c:v>
                </c:pt>
                <c:pt idx="2">
                  <c:v>0.10126305058349809</c:v>
                </c:pt>
                <c:pt idx="3">
                  <c:v>0.1127549922644235</c:v>
                </c:pt>
                <c:pt idx="4">
                  <c:v>0.12793285929447443</c:v>
                </c:pt>
                <c:pt idx="5">
                  <c:v>0.14851794551285333</c:v>
                </c:pt>
                <c:pt idx="6">
                  <c:v>0.18009164865114083</c:v>
                </c:pt>
                <c:pt idx="7">
                  <c:v>0.22213527525332727</c:v>
                </c:pt>
                <c:pt idx="8">
                  <c:v>0.24945056915400451</c:v>
                </c:pt>
                <c:pt idx="9">
                  <c:v>0.2903095255171565</c:v>
                </c:pt>
                <c:pt idx="10">
                  <c:v>0.33596607616725227</c:v>
                </c:pt>
                <c:pt idx="11">
                  <c:v>0.39100905728424901</c:v>
                </c:pt>
                <c:pt idx="12">
                  <c:v>0.45953038391000078</c:v>
                </c:pt>
                <c:pt idx="13">
                  <c:v>0.50283552422618605</c:v>
                </c:pt>
                <c:pt idx="14">
                  <c:v>0.55464339504718174</c:v>
                </c:pt>
                <c:pt idx="15">
                  <c:v>0.61137565188881249</c:v>
                </c:pt>
                <c:pt idx="16">
                  <c:v>0.65349868341512884</c:v>
                </c:pt>
                <c:pt idx="17">
                  <c:v>0.69852511757051661</c:v>
                </c:pt>
                <c:pt idx="18">
                  <c:v>0.74379873157037313</c:v>
                </c:pt>
                <c:pt idx="19">
                  <c:v>0.77933115439390976</c:v>
                </c:pt>
                <c:pt idx="20">
                  <c:v>0.81188973473632431</c:v>
                </c:pt>
                <c:pt idx="21">
                  <c:v>0.8288439667626355</c:v>
                </c:pt>
                <c:pt idx="22">
                  <c:v>0.84592883269638619</c:v>
                </c:pt>
                <c:pt idx="23">
                  <c:v>0.86208389258306772</c:v>
                </c:pt>
                <c:pt idx="24">
                  <c:v>0.88208624911629996</c:v>
                </c:pt>
                <c:pt idx="25">
                  <c:v>0.90279684634378743</c:v>
                </c:pt>
                <c:pt idx="26">
                  <c:v>0.92350616284669207</c:v>
                </c:pt>
                <c:pt idx="27">
                  <c:v>0.94206898494892466</c:v>
                </c:pt>
                <c:pt idx="28">
                  <c:v>0.96215843075378316</c:v>
                </c:pt>
                <c:pt idx="29">
                  <c:v>0.98256805770432665</c:v>
                </c:pt>
                <c:pt idx="30">
                  <c:v>0.99999999999999989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E16-4B7A-BC86-21F41F1150B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1"/>
        <c:axId val="110838528"/>
        <c:axId val="110840448"/>
      </c:barChart>
      <c:catAx>
        <c:axId val="11083852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Model 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en-US"/>
          </a:p>
        </c:txPr>
        <c:crossAx val="110840448"/>
        <c:crosses val="autoZero"/>
        <c:auto val="1"/>
        <c:lblAlgn val="ctr"/>
        <c:lblOffset val="100"/>
        <c:noMultiLvlLbl val="0"/>
      </c:catAx>
      <c:valAx>
        <c:axId val="110840448"/>
        <c:scaling>
          <c:orientation val="minMax"/>
          <c:max val="1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Cumulative %</a:t>
                </a:r>
              </a:p>
            </c:rich>
          </c:tx>
          <c:overlay val="0"/>
        </c:title>
        <c:numFmt formatCode="0%" sourceLinked="1"/>
        <c:majorTickMark val="out"/>
        <c:minorTickMark val="none"/>
        <c:tickLblPos val="nextTo"/>
        <c:crossAx val="110838528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Utah Heavy-Duty</a:t>
            </a:r>
            <a:r>
              <a:rPr lang="en-US" baseline="0" dirty="0"/>
              <a:t> Truck Registrations and EPA Emissions Standards</a:t>
            </a:r>
            <a:endParaRPr lang="en-US" dirty="0"/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NOX</c:v>
                </c:pt>
              </c:strCache>
            </c:strRef>
          </c:tx>
          <c:spPr>
            <a:solidFill>
              <a:schemeClr val="accent1">
                <a:alpha val="55000"/>
              </a:schemeClr>
            </a:solidFill>
          </c:spPr>
          <c:invertIfNegative val="0"/>
          <c:cat>
            <c:numRef>
              <c:f>Sheet1!$A$2:$A$34</c:f>
              <c:numCache>
                <c:formatCode>General</c:formatCode>
                <c:ptCount val="33"/>
                <c:pt idx="0">
                  <c:v>1987</c:v>
                </c:pt>
                <c:pt idx="1">
                  <c:v>1988</c:v>
                </c:pt>
                <c:pt idx="2">
                  <c:v>1989</c:v>
                </c:pt>
                <c:pt idx="3">
                  <c:v>1990</c:v>
                </c:pt>
                <c:pt idx="4">
                  <c:v>1991</c:v>
                </c:pt>
                <c:pt idx="5">
                  <c:v>1992</c:v>
                </c:pt>
                <c:pt idx="6">
                  <c:v>1993</c:v>
                </c:pt>
                <c:pt idx="7">
                  <c:v>1994</c:v>
                </c:pt>
                <c:pt idx="8">
                  <c:v>1995</c:v>
                </c:pt>
                <c:pt idx="9">
                  <c:v>1996</c:v>
                </c:pt>
                <c:pt idx="10">
                  <c:v>1997</c:v>
                </c:pt>
                <c:pt idx="11">
                  <c:v>1998</c:v>
                </c:pt>
                <c:pt idx="12">
                  <c:v>1999</c:v>
                </c:pt>
                <c:pt idx="13">
                  <c:v>2000</c:v>
                </c:pt>
                <c:pt idx="14">
                  <c:v>2001</c:v>
                </c:pt>
                <c:pt idx="15">
                  <c:v>2002</c:v>
                </c:pt>
                <c:pt idx="16">
                  <c:v>2003</c:v>
                </c:pt>
                <c:pt idx="17">
                  <c:v>2004</c:v>
                </c:pt>
                <c:pt idx="18">
                  <c:v>2005</c:v>
                </c:pt>
                <c:pt idx="19">
                  <c:v>2006</c:v>
                </c:pt>
                <c:pt idx="20">
                  <c:v>2007</c:v>
                </c:pt>
                <c:pt idx="21">
                  <c:v>2008</c:v>
                </c:pt>
                <c:pt idx="22">
                  <c:v>2009</c:v>
                </c:pt>
                <c:pt idx="23">
                  <c:v>2010</c:v>
                </c:pt>
                <c:pt idx="24">
                  <c:v>2011</c:v>
                </c:pt>
                <c:pt idx="25">
                  <c:v>2012</c:v>
                </c:pt>
                <c:pt idx="26">
                  <c:v>2013</c:v>
                </c:pt>
                <c:pt idx="27">
                  <c:v>2014</c:v>
                </c:pt>
                <c:pt idx="28">
                  <c:v>2015</c:v>
                </c:pt>
                <c:pt idx="29">
                  <c:v>2016</c:v>
                </c:pt>
                <c:pt idx="30">
                  <c:v>2017</c:v>
                </c:pt>
                <c:pt idx="31">
                  <c:v>2018</c:v>
                </c:pt>
                <c:pt idx="32">
                  <c:v>2019</c:v>
                </c:pt>
              </c:numCache>
            </c:numRef>
          </c:cat>
          <c:val>
            <c:numRef>
              <c:f>Sheet1!$B$2:$B$34</c:f>
              <c:numCache>
                <c:formatCode>General</c:formatCode>
                <c:ptCount val="33"/>
                <c:pt idx="0">
                  <c:v>10.7</c:v>
                </c:pt>
                <c:pt idx="1">
                  <c:v>10.7</c:v>
                </c:pt>
                <c:pt idx="2">
                  <c:v>10.7</c:v>
                </c:pt>
                <c:pt idx="3">
                  <c:v>6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5</c:v>
                </c:pt>
                <c:pt idx="8">
                  <c:v>5</c:v>
                </c:pt>
                <c:pt idx="9">
                  <c:v>5</c:v>
                </c:pt>
                <c:pt idx="10">
                  <c:v>5</c:v>
                </c:pt>
                <c:pt idx="11">
                  <c:v>4</c:v>
                </c:pt>
                <c:pt idx="12">
                  <c:v>4</c:v>
                </c:pt>
                <c:pt idx="13">
                  <c:v>4</c:v>
                </c:pt>
                <c:pt idx="14">
                  <c:v>4</c:v>
                </c:pt>
                <c:pt idx="15">
                  <c:v>4</c:v>
                </c:pt>
                <c:pt idx="16">
                  <c:v>4</c:v>
                </c:pt>
                <c:pt idx="17">
                  <c:v>2</c:v>
                </c:pt>
                <c:pt idx="18">
                  <c:v>2</c:v>
                </c:pt>
                <c:pt idx="19">
                  <c:v>2</c:v>
                </c:pt>
                <c:pt idx="20">
                  <c:v>2</c:v>
                </c:pt>
                <c:pt idx="21">
                  <c:v>2</c:v>
                </c:pt>
                <c:pt idx="22">
                  <c:v>2</c:v>
                </c:pt>
                <c:pt idx="23">
                  <c:v>0.2</c:v>
                </c:pt>
                <c:pt idx="24">
                  <c:v>0.2</c:v>
                </c:pt>
                <c:pt idx="25">
                  <c:v>0.2</c:v>
                </c:pt>
                <c:pt idx="26">
                  <c:v>0.2</c:v>
                </c:pt>
                <c:pt idx="27">
                  <c:v>0.2</c:v>
                </c:pt>
                <c:pt idx="28">
                  <c:v>0.2</c:v>
                </c:pt>
                <c:pt idx="29">
                  <c:v>0.2</c:v>
                </c:pt>
                <c:pt idx="30">
                  <c:v>0.2</c:v>
                </c:pt>
                <c:pt idx="31">
                  <c:v>0.2</c:v>
                </c:pt>
                <c:pt idx="32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57-422E-A173-DDD08C9E8E5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PM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cat>
            <c:numRef>
              <c:f>Sheet1!$A$2:$A$34</c:f>
              <c:numCache>
                <c:formatCode>General</c:formatCode>
                <c:ptCount val="33"/>
                <c:pt idx="0">
                  <c:v>1987</c:v>
                </c:pt>
                <c:pt idx="1">
                  <c:v>1988</c:v>
                </c:pt>
                <c:pt idx="2">
                  <c:v>1989</c:v>
                </c:pt>
                <c:pt idx="3">
                  <c:v>1990</c:v>
                </c:pt>
                <c:pt idx="4">
                  <c:v>1991</c:v>
                </c:pt>
                <c:pt idx="5">
                  <c:v>1992</c:v>
                </c:pt>
                <c:pt idx="6">
                  <c:v>1993</c:v>
                </c:pt>
                <c:pt idx="7">
                  <c:v>1994</c:v>
                </c:pt>
                <c:pt idx="8">
                  <c:v>1995</c:v>
                </c:pt>
                <c:pt idx="9">
                  <c:v>1996</c:v>
                </c:pt>
                <c:pt idx="10">
                  <c:v>1997</c:v>
                </c:pt>
                <c:pt idx="11">
                  <c:v>1998</c:v>
                </c:pt>
                <c:pt idx="12">
                  <c:v>1999</c:v>
                </c:pt>
                <c:pt idx="13">
                  <c:v>2000</c:v>
                </c:pt>
                <c:pt idx="14">
                  <c:v>2001</c:v>
                </c:pt>
                <c:pt idx="15">
                  <c:v>2002</c:v>
                </c:pt>
                <c:pt idx="16">
                  <c:v>2003</c:v>
                </c:pt>
                <c:pt idx="17">
                  <c:v>2004</c:v>
                </c:pt>
                <c:pt idx="18">
                  <c:v>2005</c:v>
                </c:pt>
                <c:pt idx="19">
                  <c:v>2006</c:v>
                </c:pt>
                <c:pt idx="20">
                  <c:v>2007</c:v>
                </c:pt>
                <c:pt idx="21">
                  <c:v>2008</c:v>
                </c:pt>
                <c:pt idx="22">
                  <c:v>2009</c:v>
                </c:pt>
                <c:pt idx="23">
                  <c:v>2010</c:v>
                </c:pt>
                <c:pt idx="24">
                  <c:v>2011</c:v>
                </c:pt>
                <c:pt idx="25">
                  <c:v>2012</c:v>
                </c:pt>
                <c:pt idx="26">
                  <c:v>2013</c:v>
                </c:pt>
                <c:pt idx="27">
                  <c:v>2014</c:v>
                </c:pt>
                <c:pt idx="28">
                  <c:v>2015</c:v>
                </c:pt>
                <c:pt idx="29">
                  <c:v>2016</c:v>
                </c:pt>
                <c:pt idx="30">
                  <c:v>2017</c:v>
                </c:pt>
                <c:pt idx="31">
                  <c:v>2018</c:v>
                </c:pt>
                <c:pt idx="32">
                  <c:v>2019</c:v>
                </c:pt>
              </c:numCache>
            </c:numRef>
          </c:cat>
          <c:val>
            <c:numRef>
              <c:f>Sheet1!$C$2:$C$34</c:f>
              <c:numCache>
                <c:formatCode>General</c:formatCode>
                <c:ptCount val="33"/>
                <c:pt idx="0">
                  <c:v>0.6</c:v>
                </c:pt>
                <c:pt idx="1">
                  <c:v>0.6</c:v>
                </c:pt>
                <c:pt idx="2">
                  <c:v>0.6</c:v>
                </c:pt>
                <c:pt idx="3">
                  <c:v>0.6</c:v>
                </c:pt>
                <c:pt idx="4">
                  <c:v>0.25</c:v>
                </c:pt>
                <c:pt idx="5">
                  <c:v>0.25</c:v>
                </c:pt>
                <c:pt idx="6">
                  <c:v>0.25</c:v>
                </c:pt>
                <c:pt idx="7">
                  <c:v>0.1</c:v>
                </c:pt>
                <c:pt idx="8">
                  <c:v>0.1</c:v>
                </c:pt>
                <c:pt idx="9">
                  <c:v>0.1</c:v>
                </c:pt>
                <c:pt idx="10">
                  <c:v>0.1</c:v>
                </c:pt>
                <c:pt idx="11">
                  <c:v>0.1</c:v>
                </c:pt>
                <c:pt idx="12">
                  <c:v>0.1</c:v>
                </c:pt>
                <c:pt idx="13">
                  <c:v>0.1</c:v>
                </c:pt>
                <c:pt idx="14">
                  <c:v>0.1</c:v>
                </c:pt>
                <c:pt idx="15">
                  <c:v>0.1</c:v>
                </c:pt>
                <c:pt idx="16">
                  <c:v>0.1</c:v>
                </c:pt>
                <c:pt idx="17">
                  <c:v>0.1</c:v>
                </c:pt>
                <c:pt idx="18">
                  <c:v>0.1</c:v>
                </c:pt>
                <c:pt idx="19">
                  <c:v>0.1</c:v>
                </c:pt>
                <c:pt idx="20">
                  <c:v>0.01</c:v>
                </c:pt>
                <c:pt idx="21">
                  <c:v>0.01</c:v>
                </c:pt>
                <c:pt idx="22">
                  <c:v>0.01</c:v>
                </c:pt>
                <c:pt idx="23">
                  <c:v>0.01</c:v>
                </c:pt>
                <c:pt idx="24">
                  <c:v>0.01</c:v>
                </c:pt>
                <c:pt idx="25">
                  <c:v>0.01</c:v>
                </c:pt>
                <c:pt idx="26">
                  <c:v>0.01</c:v>
                </c:pt>
                <c:pt idx="27">
                  <c:v>0.01</c:v>
                </c:pt>
                <c:pt idx="28">
                  <c:v>0.01</c:v>
                </c:pt>
                <c:pt idx="29">
                  <c:v>0.01</c:v>
                </c:pt>
                <c:pt idx="30">
                  <c:v>0.01</c:v>
                </c:pt>
                <c:pt idx="31">
                  <c:v>0.01</c:v>
                </c:pt>
                <c:pt idx="32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C57-422E-A173-DDD08C9E8E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11481216"/>
        <c:axId val="111482752"/>
      </c:barChart>
      <c:barChart>
        <c:barDir val="col"/>
        <c:grouping val="clustere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Heavy-duty Trucks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val>
            <c:numRef>
              <c:f>Sheet1!$D$2:$D$34</c:f>
              <c:numCache>
                <c:formatCode>_(* #,##0_);_(* \(#,##0\);_(* "-"??_);_(@_)</c:formatCode>
                <c:ptCount val="33"/>
                <c:pt idx="0">
                  <c:v>287</c:v>
                </c:pt>
                <c:pt idx="1">
                  <c:v>314</c:v>
                </c:pt>
                <c:pt idx="2">
                  <c:v>395</c:v>
                </c:pt>
                <c:pt idx="3">
                  <c:v>592</c:v>
                </c:pt>
                <c:pt idx="4">
                  <c:v>582</c:v>
                </c:pt>
                <c:pt idx="5">
                  <c:v>599</c:v>
                </c:pt>
                <c:pt idx="6">
                  <c:v>685</c:v>
                </c:pt>
                <c:pt idx="7">
                  <c:v>979</c:v>
                </c:pt>
                <c:pt idx="8">
                  <c:v>1242</c:v>
                </c:pt>
                <c:pt idx="9">
                  <c:v>1370</c:v>
                </c:pt>
                <c:pt idx="10">
                  <c:v>1587</c:v>
                </c:pt>
                <c:pt idx="11">
                  <c:v>1514</c:v>
                </c:pt>
                <c:pt idx="12">
                  <c:v>2380</c:v>
                </c:pt>
                <c:pt idx="13">
                  <c:v>2766</c:v>
                </c:pt>
                <c:pt idx="14">
                  <c:v>2117</c:v>
                </c:pt>
                <c:pt idx="15">
                  <c:v>1996</c:v>
                </c:pt>
                <c:pt idx="16">
                  <c:v>2221</c:v>
                </c:pt>
                <c:pt idx="17">
                  <c:v>2595</c:v>
                </c:pt>
                <c:pt idx="18">
                  <c:v>2999</c:v>
                </c:pt>
                <c:pt idx="19">
                  <c:v>4224</c:v>
                </c:pt>
                <c:pt idx="20">
                  <c:v>5058</c:v>
                </c:pt>
                <c:pt idx="21">
                  <c:v>3005</c:v>
                </c:pt>
                <c:pt idx="22">
                  <c:v>1879</c:v>
                </c:pt>
                <c:pt idx="23">
                  <c:v>1298</c:v>
                </c:pt>
                <c:pt idx="24">
                  <c:v>2166</c:v>
                </c:pt>
                <c:pt idx="25">
                  <c:v>3170</c:v>
                </c:pt>
                <c:pt idx="26">
                  <c:v>3065</c:v>
                </c:pt>
                <c:pt idx="27">
                  <c:v>3567</c:v>
                </c:pt>
                <c:pt idx="28">
                  <c:v>5204</c:v>
                </c:pt>
                <c:pt idx="29">
                  <c:v>5913</c:v>
                </c:pt>
                <c:pt idx="30">
                  <c:v>5575</c:v>
                </c:pt>
                <c:pt idx="31">
                  <c:v>3019</c:v>
                </c:pt>
                <c:pt idx="32">
                  <c:v>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C57-422E-A173-DDD08C9E8E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1495040"/>
        <c:axId val="111493120"/>
      </c:barChart>
      <c:catAx>
        <c:axId val="111481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en-US"/>
          </a:p>
        </c:txPr>
        <c:crossAx val="111482752"/>
        <c:crosses val="autoZero"/>
        <c:auto val="1"/>
        <c:lblAlgn val="ctr"/>
        <c:lblOffset val="100"/>
        <c:noMultiLvlLbl val="0"/>
      </c:catAx>
      <c:valAx>
        <c:axId val="11148275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emissions standard (grams/bhp-hr)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11481216"/>
        <c:crosses val="autoZero"/>
        <c:crossBetween val="between"/>
      </c:valAx>
      <c:valAx>
        <c:axId val="111493120"/>
        <c:scaling>
          <c:orientation val="minMax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 of registered vehicles</a:t>
                </a:r>
              </a:p>
            </c:rich>
          </c:tx>
          <c:overlay val="0"/>
        </c:title>
        <c:numFmt formatCode="_(* #,##0_);_(* \(#,##0\);_(* &quot;-&quot;??_);_(@_)" sourceLinked="1"/>
        <c:majorTickMark val="out"/>
        <c:minorTickMark val="none"/>
        <c:tickLblPos val="nextTo"/>
        <c:crossAx val="111495040"/>
        <c:crosses val="max"/>
        <c:crossBetween val="between"/>
      </c:valAx>
      <c:catAx>
        <c:axId val="111495040"/>
        <c:scaling>
          <c:orientation val="minMax"/>
        </c:scaling>
        <c:delete val="1"/>
        <c:axPos val="b"/>
        <c:majorTickMark val="out"/>
        <c:minorTickMark val="none"/>
        <c:tickLblPos val="nextTo"/>
        <c:crossAx val="111493120"/>
        <c:crosses val="autoZero"/>
        <c:auto val="1"/>
        <c:lblAlgn val="ctr"/>
        <c:lblOffset val="100"/>
        <c:noMultiLvlLbl val="0"/>
      </c:catAx>
    </c:plotArea>
    <c:legend>
      <c:legendPos val="b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Cumulative Emissions by Heavy-Duty Truck Age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Sheet3!$I$1</c:f>
              <c:strCache>
                <c:ptCount val="1"/>
                <c:pt idx="0">
                  <c:v>Cumulative Truck Population</c:v>
                </c:pt>
              </c:strCache>
            </c:strRef>
          </c:tx>
          <c:invertIfNegative val="0"/>
          <c:dLbls>
            <c:dLbl>
              <c:idx val="3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24A-4B35-8100-F21D52DFCBA0}"/>
                </c:ext>
              </c:extLst>
            </c:dLbl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Sheet3!$A$2:$A$32</c:f>
              <c:strCache>
                <c:ptCount val="31"/>
                <c:pt idx="0">
                  <c:v>≤1988</c:v>
                </c:pt>
                <c:pt idx="1">
                  <c:v>≤1989</c:v>
                </c:pt>
                <c:pt idx="2">
                  <c:v>≤1990</c:v>
                </c:pt>
                <c:pt idx="3">
                  <c:v>≤1991</c:v>
                </c:pt>
                <c:pt idx="4">
                  <c:v>≤1992</c:v>
                </c:pt>
                <c:pt idx="5">
                  <c:v>≤1993</c:v>
                </c:pt>
                <c:pt idx="6">
                  <c:v>≤1994</c:v>
                </c:pt>
                <c:pt idx="7">
                  <c:v>≤1995</c:v>
                </c:pt>
                <c:pt idx="8">
                  <c:v>≤1996</c:v>
                </c:pt>
                <c:pt idx="9">
                  <c:v>≤1997</c:v>
                </c:pt>
                <c:pt idx="10">
                  <c:v>≤1998</c:v>
                </c:pt>
                <c:pt idx="11">
                  <c:v>≤1999</c:v>
                </c:pt>
                <c:pt idx="12">
                  <c:v>≤2000</c:v>
                </c:pt>
                <c:pt idx="13">
                  <c:v>≤2001</c:v>
                </c:pt>
                <c:pt idx="14">
                  <c:v>≤2002</c:v>
                </c:pt>
                <c:pt idx="15">
                  <c:v>≤2003</c:v>
                </c:pt>
                <c:pt idx="16">
                  <c:v>≤2004</c:v>
                </c:pt>
                <c:pt idx="17">
                  <c:v>≤2005</c:v>
                </c:pt>
                <c:pt idx="18">
                  <c:v>≤2006</c:v>
                </c:pt>
                <c:pt idx="19">
                  <c:v>≤2007</c:v>
                </c:pt>
                <c:pt idx="20">
                  <c:v>≤2008</c:v>
                </c:pt>
                <c:pt idx="21">
                  <c:v>≤2009</c:v>
                </c:pt>
                <c:pt idx="22">
                  <c:v>≤2010</c:v>
                </c:pt>
                <c:pt idx="23">
                  <c:v>≤2011</c:v>
                </c:pt>
                <c:pt idx="24">
                  <c:v>≤2012</c:v>
                </c:pt>
                <c:pt idx="25">
                  <c:v>≤2013</c:v>
                </c:pt>
                <c:pt idx="26">
                  <c:v>≤2014</c:v>
                </c:pt>
                <c:pt idx="27">
                  <c:v>≤2015</c:v>
                </c:pt>
                <c:pt idx="28">
                  <c:v>≤2016</c:v>
                </c:pt>
                <c:pt idx="29">
                  <c:v>≤2017</c:v>
                </c:pt>
                <c:pt idx="30">
                  <c:v>≤2018</c:v>
                </c:pt>
              </c:strCache>
            </c:strRef>
          </c:cat>
          <c:val>
            <c:numRef>
              <c:f>Sheet3!$I$2:$I$32</c:f>
              <c:numCache>
                <c:formatCode>0.0%</c:formatCode>
                <c:ptCount val="31"/>
                <c:pt idx="0">
                  <c:v>4.2388897888654894E-3</c:v>
                </c:pt>
                <c:pt idx="1">
                  <c:v>9.5712511474701657E-3</c:v>
                </c:pt>
                <c:pt idx="2">
                  <c:v>1.7563043360872617E-2</c:v>
                </c:pt>
                <c:pt idx="3">
                  <c:v>2.5419839084183812E-2</c:v>
                </c:pt>
                <c:pt idx="4">
                  <c:v>3.3506128840650143E-2</c:v>
                </c:pt>
                <c:pt idx="5">
                  <c:v>4.2753388411901287E-2</c:v>
                </c:pt>
                <c:pt idx="6">
                  <c:v>5.5969544791835413E-2</c:v>
                </c:pt>
                <c:pt idx="7">
                  <c:v>7.2736108861169615E-2</c:v>
                </c:pt>
                <c:pt idx="8">
                  <c:v>9.1230628003671904E-2</c:v>
                </c:pt>
                <c:pt idx="9">
                  <c:v>0.11265457098115449</c:v>
                </c:pt>
                <c:pt idx="10">
                  <c:v>0.13309303958097091</c:v>
                </c:pt>
                <c:pt idx="11">
                  <c:v>0.16522220422269021</c:v>
                </c:pt>
                <c:pt idx="12">
                  <c:v>0.20256223338193208</c:v>
                </c:pt>
                <c:pt idx="13">
                  <c:v>0.23114099033425131</c:v>
                </c:pt>
                <c:pt idx="14">
                  <c:v>0.25808628975646636</c:v>
                </c:pt>
                <c:pt idx="15">
                  <c:v>0.28806901020573467</c:v>
                </c:pt>
                <c:pt idx="16">
                  <c:v>0.32310059938441599</c:v>
                </c:pt>
                <c:pt idx="17">
                  <c:v>0.36358604676278417</c:v>
                </c:pt>
                <c:pt idx="18">
                  <c:v>0.42060856417733139</c:v>
                </c:pt>
                <c:pt idx="19">
                  <c:v>0.48888978886548951</c:v>
                </c:pt>
                <c:pt idx="20">
                  <c:v>0.52945623413791243</c:v>
                </c:pt>
                <c:pt idx="21">
                  <c:v>0.5548220746260597</c:v>
                </c:pt>
                <c:pt idx="22">
                  <c:v>0.57234461903990497</c:v>
                </c:pt>
                <c:pt idx="23">
                  <c:v>0.60158485879367141</c:v>
                </c:pt>
                <c:pt idx="24">
                  <c:v>0.64437874615260005</c:v>
                </c:pt>
                <c:pt idx="25">
                  <c:v>0.68575517036557054</c:v>
                </c:pt>
                <c:pt idx="26">
                  <c:v>0.73390841838112209</c:v>
                </c:pt>
                <c:pt idx="27">
                  <c:v>0.80416059182461253</c:v>
                </c:pt>
                <c:pt idx="28">
                  <c:v>0.88398401641557323</c:v>
                </c:pt>
                <c:pt idx="29">
                  <c:v>0.95924455964144928</c:v>
                </c:pt>
                <c:pt idx="3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24A-4B35-8100-F21D52DFCBA0}"/>
            </c:ext>
          </c:extLst>
        </c:ser>
        <c:ser>
          <c:idx val="1"/>
          <c:order val="1"/>
          <c:tx>
            <c:strRef>
              <c:f>Sheet3!$E$1</c:f>
              <c:strCache>
                <c:ptCount val="1"/>
                <c:pt idx="0">
                  <c:v>Cumulative NOX Emissions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Sheet3!$A$2:$A$32</c:f>
              <c:strCache>
                <c:ptCount val="31"/>
                <c:pt idx="0">
                  <c:v>≤1988</c:v>
                </c:pt>
                <c:pt idx="1">
                  <c:v>≤1989</c:v>
                </c:pt>
                <c:pt idx="2">
                  <c:v>≤1990</c:v>
                </c:pt>
                <c:pt idx="3">
                  <c:v>≤1991</c:v>
                </c:pt>
                <c:pt idx="4">
                  <c:v>≤1992</c:v>
                </c:pt>
                <c:pt idx="5">
                  <c:v>≤1993</c:v>
                </c:pt>
                <c:pt idx="6">
                  <c:v>≤1994</c:v>
                </c:pt>
                <c:pt idx="7">
                  <c:v>≤1995</c:v>
                </c:pt>
                <c:pt idx="8">
                  <c:v>≤1996</c:v>
                </c:pt>
                <c:pt idx="9">
                  <c:v>≤1997</c:v>
                </c:pt>
                <c:pt idx="10">
                  <c:v>≤1998</c:v>
                </c:pt>
                <c:pt idx="11">
                  <c:v>≤1999</c:v>
                </c:pt>
                <c:pt idx="12">
                  <c:v>≤2000</c:v>
                </c:pt>
                <c:pt idx="13">
                  <c:v>≤2001</c:v>
                </c:pt>
                <c:pt idx="14">
                  <c:v>≤2002</c:v>
                </c:pt>
                <c:pt idx="15">
                  <c:v>≤2003</c:v>
                </c:pt>
                <c:pt idx="16">
                  <c:v>≤2004</c:v>
                </c:pt>
                <c:pt idx="17">
                  <c:v>≤2005</c:v>
                </c:pt>
                <c:pt idx="18">
                  <c:v>≤2006</c:v>
                </c:pt>
                <c:pt idx="19">
                  <c:v>≤2007</c:v>
                </c:pt>
                <c:pt idx="20">
                  <c:v>≤2008</c:v>
                </c:pt>
                <c:pt idx="21">
                  <c:v>≤2009</c:v>
                </c:pt>
                <c:pt idx="22">
                  <c:v>≤2010</c:v>
                </c:pt>
                <c:pt idx="23">
                  <c:v>≤2011</c:v>
                </c:pt>
                <c:pt idx="24">
                  <c:v>≤2012</c:v>
                </c:pt>
                <c:pt idx="25">
                  <c:v>≤2013</c:v>
                </c:pt>
                <c:pt idx="26">
                  <c:v>≤2014</c:v>
                </c:pt>
                <c:pt idx="27">
                  <c:v>≤2015</c:v>
                </c:pt>
                <c:pt idx="28">
                  <c:v>≤2016</c:v>
                </c:pt>
                <c:pt idx="29">
                  <c:v>≤2017</c:v>
                </c:pt>
                <c:pt idx="30">
                  <c:v>≤2018</c:v>
                </c:pt>
              </c:strCache>
            </c:strRef>
          </c:cat>
          <c:val>
            <c:numRef>
              <c:f>Sheet3!$E$2:$E$32</c:f>
              <c:numCache>
                <c:formatCode>0.0%</c:formatCode>
                <c:ptCount val="31"/>
                <c:pt idx="0">
                  <c:v>1.228460725327994E-2</c:v>
                </c:pt>
                <c:pt idx="1">
                  <c:v>2.0137024970618769E-2</c:v>
                </c:pt>
                <c:pt idx="2">
                  <c:v>2.7907397698456987E-2</c:v>
                </c:pt>
                <c:pt idx="3">
                  <c:v>3.5101829166748817E-2</c:v>
                </c:pt>
                <c:pt idx="4">
                  <c:v>4.3599986125834503E-2</c:v>
                </c:pt>
                <c:pt idx="5">
                  <c:v>5.694485293390468E-2</c:v>
                </c:pt>
                <c:pt idx="6">
                  <c:v>7.6694787900328812E-2</c:v>
                </c:pt>
                <c:pt idx="7">
                  <c:v>0.108002789604097</c:v>
                </c:pt>
                <c:pt idx="8">
                  <c:v>0.14045267077033727</c:v>
                </c:pt>
                <c:pt idx="9">
                  <c:v>0.17522807941269503</c:v>
                </c:pt>
                <c:pt idx="10">
                  <c:v>0.22068808818118188</c:v>
                </c:pt>
                <c:pt idx="11">
                  <c:v>0.27279624925033558</c:v>
                </c:pt>
                <c:pt idx="12">
                  <c:v>0.34398771616985435</c:v>
                </c:pt>
                <c:pt idx="13">
                  <c:v>0.39374841787266956</c:v>
                </c:pt>
                <c:pt idx="14">
                  <c:v>0.43766232492776258</c:v>
                </c:pt>
                <c:pt idx="15">
                  <c:v>0.47519058871342368</c:v>
                </c:pt>
                <c:pt idx="16">
                  <c:v>0.52002295708766844</c:v>
                </c:pt>
                <c:pt idx="17">
                  <c:v>0.59653880853170083</c:v>
                </c:pt>
                <c:pt idx="18">
                  <c:v>0.68669367647201218</c:v>
                </c:pt>
                <c:pt idx="19">
                  <c:v>0.77417295793516361</c:v>
                </c:pt>
                <c:pt idx="20">
                  <c:v>0.80653657829224024</c:v>
                </c:pt>
                <c:pt idx="21">
                  <c:v>0.84450834853733681</c:v>
                </c:pt>
                <c:pt idx="22">
                  <c:v>0.85402328915078896</c:v>
                </c:pt>
                <c:pt idx="23">
                  <c:v>0.86752895521449536</c:v>
                </c:pt>
                <c:pt idx="24">
                  <c:v>0.88523243240646132</c:v>
                </c:pt>
                <c:pt idx="25">
                  <c:v>0.90315613545655815</c:v>
                </c:pt>
                <c:pt idx="26">
                  <c:v>0.92391262564218035</c:v>
                </c:pt>
                <c:pt idx="27">
                  <c:v>0.94217499648447245</c:v>
                </c:pt>
                <c:pt idx="28">
                  <c:v>0.96117978365396783</c:v>
                </c:pt>
                <c:pt idx="29">
                  <c:v>0.98041461658028184</c:v>
                </c:pt>
                <c:pt idx="3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24A-4B35-8100-F21D52DFCB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1940352"/>
        <c:axId val="111941888"/>
      </c:barChart>
      <c:catAx>
        <c:axId val="1119403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en-US"/>
          </a:p>
        </c:txPr>
        <c:crossAx val="111941888"/>
        <c:crosses val="autoZero"/>
        <c:auto val="1"/>
        <c:lblAlgn val="ctr"/>
        <c:lblOffset val="100"/>
        <c:noMultiLvlLbl val="0"/>
      </c:catAx>
      <c:valAx>
        <c:axId val="111941888"/>
        <c:scaling>
          <c:orientation val="minMax"/>
          <c:max val="1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Cumulative %</a:t>
                </a:r>
              </a:p>
            </c:rich>
          </c:tx>
          <c:overlay val="0"/>
        </c:title>
        <c:numFmt formatCode="0.0%" sourceLinked="1"/>
        <c:majorTickMark val="out"/>
        <c:minorTickMark val="none"/>
        <c:tickLblPos val="nextTo"/>
        <c:crossAx val="111940352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Nonroad</a:t>
            </a:r>
            <a:r>
              <a:rPr lang="en-US" baseline="0"/>
              <a:t> Diesel Engine Standards (NOx)</a:t>
            </a:r>
            <a:endParaRPr lang="en-US"/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Sheet1!$A$4</c:f>
              <c:strCache>
                <c:ptCount val="1"/>
                <c:pt idx="0">
                  <c:v>kW&lt;8</c:v>
                </c:pt>
              </c:strCache>
            </c:strRef>
          </c:tx>
          <c:marker>
            <c:symbol val="diamond"/>
            <c:size val="12"/>
          </c:marker>
          <c:cat>
            <c:numRef>
              <c:f>Sheet1!$B$3:$U$3</c:f>
              <c:numCache>
                <c:formatCode>General</c:formatCode>
                <c:ptCount val="2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</c:numCache>
            </c:numRef>
          </c:cat>
          <c:val>
            <c:numRef>
              <c:f>Sheet1!$B$4:$U$4</c:f>
              <c:numCache>
                <c:formatCode>General</c:formatCode>
                <c:ptCount val="20"/>
                <c:pt idx="4">
                  <c:v>10.5</c:v>
                </c:pt>
                <c:pt idx="5">
                  <c:v>10.5</c:v>
                </c:pt>
                <c:pt idx="6">
                  <c:v>10.5</c:v>
                </c:pt>
                <c:pt idx="7">
                  <c:v>10.5</c:v>
                </c:pt>
                <c:pt idx="8">
                  <c:v>10.5</c:v>
                </c:pt>
                <c:pt idx="9">
                  <c:v>7.5</c:v>
                </c:pt>
                <c:pt idx="10">
                  <c:v>7.5</c:v>
                </c:pt>
                <c:pt idx="11">
                  <c:v>7.5</c:v>
                </c:pt>
                <c:pt idx="12">
                  <c:v>7.5</c:v>
                </c:pt>
                <c:pt idx="13">
                  <c:v>7.5</c:v>
                </c:pt>
                <c:pt idx="14">
                  <c:v>7.5</c:v>
                </c:pt>
                <c:pt idx="15">
                  <c:v>7.5</c:v>
                </c:pt>
                <c:pt idx="16">
                  <c:v>7.5</c:v>
                </c:pt>
                <c:pt idx="17">
                  <c:v>7.5</c:v>
                </c:pt>
                <c:pt idx="18">
                  <c:v>7.5</c:v>
                </c:pt>
                <c:pt idx="19">
                  <c:v>7.5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240-4F89-BE4F-623764D531CC}"/>
            </c:ext>
          </c:extLst>
        </c:ser>
        <c:ser>
          <c:idx val="1"/>
          <c:order val="1"/>
          <c:tx>
            <c:strRef>
              <c:f>Sheet1!$A$5</c:f>
              <c:strCache>
                <c:ptCount val="1"/>
                <c:pt idx="0">
                  <c:v>8&lt;kW&lt;19</c:v>
                </c:pt>
              </c:strCache>
            </c:strRef>
          </c:tx>
          <c:cat>
            <c:numRef>
              <c:f>Sheet1!$B$3:$U$3</c:f>
              <c:numCache>
                <c:formatCode>General</c:formatCode>
                <c:ptCount val="2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</c:numCache>
            </c:numRef>
          </c:cat>
          <c:val>
            <c:numRef>
              <c:f>Sheet1!$B$5:$U$5</c:f>
              <c:numCache>
                <c:formatCode>General</c:formatCode>
                <c:ptCount val="20"/>
                <c:pt idx="4">
                  <c:v>9.5</c:v>
                </c:pt>
                <c:pt idx="5">
                  <c:v>9.5</c:v>
                </c:pt>
                <c:pt idx="6">
                  <c:v>9.5</c:v>
                </c:pt>
                <c:pt idx="7">
                  <c:v>9.5</c:v>
                </c:pt>
                <c:pt idx="8">
                  <c:v>9.5</c:v>
                </c:pt>
                <c:pt idx="9">
                  <c:v>7.5</c:v>
                </c:pt>
                <c:pt idx="10">
                  <c:v>7.5</c:v>
                </c:pt>
                <c:pt idx="11">
                  <c:v>7.5</c:v>
                </c:pt>
                <c:pt idx="12">
                  <c:v>7.5</c:v>
                </c:pt>
                <c:pt idx="13">
                  <c:v>7.5</c:v>
                </c:pt>
                <c:pt idx="14">
                  <c:v>7.5</c:v>
                </c:pt>
                <c:pt idx="15">
                  <c:v>7.5</c:v>
                </c:pt>
                <c:pt idx="16">
                  <c:v>7.5</c:v>
                </c:pt>
                <c:pt idx="17">
                  <c:v>7.5</c:v>
                </c:pt>
                <c:pt idx="18">
                  <c:v>7.5</c:v>
                </c:pt>
                <c:pt idx="19">
                  <c:v>7.5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240-4F89-BE4F-623764D531CC}"/>
            </c:ext>
          </c:extLst>
        </c:ser>
        <c:ser>
          <c:idx val="2"/>
          <c:order val="2"/>
          <c:tx>
            <c:strRef>
              <c:f>Sheet1!$A$6</c:f>
              <c:strCache>
                <c:ptCount val="1"/>
                <c:pt idx="0">
                  <c:v>19&lt;kW&lt;37</c:v>
                </c:pt>
              </c:strCache>
            </c:strRef>
          </c:tx>
          <c:marker>
            <c:symbol val="triangle"/>
            <c:size val="10"/>
          </c:marker>
          <c:cat>
            <c:numRef>
              <c:f>Sheet1!$B$3:$U$3</c:f>
              <c:numCache>
                <c:formatCode>General</c:formatCode>
                <c:ptCount val="2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</c:numCache>
            </c:numRef>
          </c:cat>
          <c:val>
            <c:numRef>
              <c:f>Sheet1!$B$6:$U$6</c:f>
              <c:numCache>
                <c:formatCode>General</c:formatCode>
                <c:ptCount val="20"/>
                <c:pt idx="3">
                  <c:v>9.5</c:v>
                </c:pt>
                <c:pt idx="4">
                  <c:v>9.5</c:v>
                </c:pt>
                <c:pt idx="5">
                  <c:v>9.5</c:v>
                </c:pt>
                <c:pt idx="6">
                  <c:v>9.5</c:v>
                </c:pt>
                <c:pt idx="7">
                  <c:v>9.5</c:v>
                </c:pt>
                <c:pt idx="8">
                  <c:v>7.5</c:v>
                </c:pt>
                <c:pt idx="9">
                  <c:v>7.5</c:v>
                </c:pt>
                <c:pt idx="10">
                  <c:v>7.5</c:v>
                </c:pt>
                <c:pt idx="11">
                  <c:v>7.5</c:v>
                </c:pt>
                <c:pt idx="12">
                  <c:v>7.5</c:v>
                </c:pt>
                <c:pt idx="13">
                  <c:v>7.5</c:v>
                </c:pt>
                <c:pt idx="14">
                  <c:v>7.5</c:v>
                </c:pt>
                <c:pt idx="15">
                  <c:v>7.5</c:v>
                </c:pt>
                <c:pt idx="16">
                  <c:v>7.5</c:v>
                </c:pt>
                <c:pt idx="17">
                  <c:v>4.7</c:v>
                </c:pt>
                <c:pt idx="18">
                  <c:v>4.7</c:v>
                </c:pt>
                <c:pt idx="19">
                  <c:v>4.7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240-4F89-BE4F-623764D531CC}"/>
            </c:ext>
          </c:extLst>
        </c:ser>
        <c:ser>
          <c:idx val="3"/>
          <c:order val="3"/>
          <c:tx>
            <c:strRef>
              <c:f>Sheet1!$A$7</c:f>
              <c:strCache>
                <c:ptCount val="1"/>
                <c:pt idx="0">
                  <c:v>37&lt;kW&lt;56</c:v>
                </c:pt>
              </c:strCache>
            </c:strRef>
          </c:tx>
          <c:cat>
            <c:numRef>
              <c:f>Sheet1!$B$3:$U$3</c:f>
              <c:numCache>
                <c:formatCode>General</c:formatCode>
                <c:ptCount val="2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</c:numCache>
            </c:numRef>
          </c:cat>
          <c:val>
            <c:numRef>
              <c:f>Sheet1!$B$7:$U$7</c:f>
              <c:numCache>
                <c:formatCode>General</c:formatCode>
                <c:ptCount val="20"/>
                <c:pt idx="2">
                  <c:v>9.1999999999999993</c:v>
                </c:pt>
                <c:pt idx="3">
                  <c:v>9.1999999999999993</c:v>
                </c:pt>
                <c:pt idx="4">
                  <c:v>9.1999999999999993</c:v>
                </c:pt>
                <c:pt idx="5">
                  <c:v>9.1999999999999993</c:v>
                </c:pt>
                <c:pt idx="6">
                  <c:v>9.1999999999999993</c:v>
                </c:pt>
                <c:pt idx="7">
                  <c:v>9.1999999999999993</c:v>
                </c:pt>
                <c:pt idx="8">
                  <c:v>7.5</c:v>
                </c:pt>
                <c:pt idx="9">
                  <c:v>7.5</c:v>
                </c:pt>
                <c:pt idx="10">
                  <c:v>7.5</c:v>
                </c:pt>
                <c:pt idx="11">
                  <c:v>7.5</c:v>
                </c:pt>
                <c:pt idx="12">
                  <c:v>4.7</c:v>
                </c:pt>
                <c:pt idx="13">
                  <c:v>4.7</c:v>
                </c:pt>
                <c:pt idx="14">
                  <c:v>4.7</c:v>
                </c:pt>
                <c:pt idx="15">
                  <c:v>4.7</c:v>
                </c:pt>
                <c:pt idx="16">
                  <c:v>4.7</c:v>
                </c:pt>
                <c:pt idx="17">
                  <c:v>4.7</c:v>
                </c:pt>
                <c:pt idx="18">
                  <c:v>4.7</c:v>
                </c:pt>
                <c:pt idx="19">
                  <c:v>4.7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240-4F89-BE4F-623764D531CC}"/>
            </c:ext>
          </c:extLst>
        </c:ser>
        <c:ser>
          <c:idx val="4"/>
          <c:order val="4"/>
          <c:tx>
            <c:strRef>
              <c:f>Sheet1!$A$8</c:f>
              <c:strCache>
                <c:ptCount val="1"/>
                <c:pt idx="0">
                  <c:v>56&lt;kW&lt;75</c:v>
                </c:pt>
              </c:strCache>
            </c:strRef>
          </c:tx>
          <c:cat>
            <c:numRef>
              <c:f>Sheet1!$B$3:$U$3</c:f>
              <c:numCache>
                <c:formatCode>General</c:formatCode>
                <c:ptCount val="2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</c:numCache>
            </c:numRef>
          </c:cat>
          <c:val>
            <c:numRef>
              <c:f>Sheet1!$B$8:$U$8</c:f>
              <c:numCache>
                <c:formatCode>General</c:formatCode>
                <c:ptCount val="20"/>
                <c:pt idx="2">
                  <c:v>9.1999999999999993</c:v>
                </c:pt>
                <c:pt idx="3">
                  <c:v>9.1999999999999993</c:v>
                </c:pt>
                <c:pt idx="4">
                  <c:v>9.1999999999999993</c:v>
                </c:pt>
                <c:pt idx="5">
                  <c:v>9.1999999999999993</c:v>
                </c:pt>
                <c:pt idx="6">
                  <c:v>9.1999999999999993</c:v>
                </c:pt>
                <c:pt idx="7">
                  <c:v>9.1999999999999993</c:v>
                </c:pt>
                <c:pt idx="8">
                  <c:v>7.5</c:v>
                </c:pt>
                <c:pt idx="9">
                  <c:v>7.5</c:v>
                </c:pt>
                <c:pt idx="10">
                  <c:v>7.5</c:v>
                </c:pt>
                <c:pt idx="11">
                  <c:v>7.5</c:v>
                </c:pt>
                <c:pt idx="12">
                  <c:v>4.7</c:v>
                </c:pt>
                <c:pt idx="13">
                  <c:v>4.7</c:v>
                </c:pt>
                <c:pt idx="14">
                  <c:v>4.7</c:v>
                </c:pt>
                <c:pt idx="15">
                  <c:v>4.7</c:v>
                </c:pt>
                <c:pt idx="16">
                  <c:v>4.7</c:v>
                </c:pt>
                <c:pt idx="17">
                  <c:v>4.7</c:v>
                </c:pt>
                <c:pt idx="18">
                  <c:v>0.59000000000000008</c:v>
                </c:pt>
                <c:pt idx="19">
                  <c:v>0.59000000000000008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8240-4F89-BE4F-623764D531CC}"/>
            </c:ext>
          </c:extLst>
        </c:ser>
        <c:ser>
          <c:idx val="5"/>
          <c:order val="5"/>
          <c:tx>
            <c:strRef>
              <c:f>Sheet1!$A$9</c:f>
              <c:strCache>
                <c:ptCount val="1"/>
                <c:pt idx="0">
                  <c:v>75&lt;kW&lt;130</c:v>
                </c:pt>
              </c:strCache>
            </c:strRef>
          </c:tx>
          <c:cat>
            <c:numRef>
              <c:f>Sheet1!$B$3:$U$3</c:f>
              <c:numCache>
                <c:formatCode>General</c:formatCode>
                <c:ptCount val="2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</c:numCache>
            </c:numRef>
          </c:cat>
          <c:val>
            <c:numRef>
              <c:f>Sheet1!$B$9:$U$9</c:f>
              <c:numCache>
                <c:formatCode>General</c:formatCode>
                <c:ptCount val="20"/>
                <c:pt idx="1">
                  <c:v>9.1999999999999993</c:v>
                </c:pt>
                <c:pt idx="2">
                  <c:v>9.1999999999999993</c:v>
                </c:pt>
                <c:pt idx="3">
                  <c:v>9.1999999999999993</c:v>
                </c:pt>
                <c:pt idx="4">
                  <c:v>9.1999999999999993</c:v>
                </c:pt>
                <c:pt idx="5">
                  <c:v>9.1999999999999993</c:v>
                </c:pt>
                <c:pt idx="6">
                  <c:v>9.1999999999999993</c:v>
                </c:pt>
                <c:pt idx="7">
                  <c:v>6.6</c:v>
                </c:pt>
                <c:pt idx="8">
                  <c:v>6.6</c:v>
                </c:pt>
                <c:pt idx="9">
                  <c:v>6.6</c:v>
                </c:pt>
                <c:pt idx="10">
                  <c:v>6.6</c:v>
                </c:pt>
                <c:pt idx="11">
                  <c:v>4</c:v>
                </c:pt>
                <c:pt idx="12">
                  <c:v>4</c:v>
                </c:pt>
                <c:pt idx="13">
                  <c:v>4</c:v>
                </c:pt>
                <c:pt idx="14">
                  <c:v>4</c:v>
                </c:pt>
                <c:pt idx="15">
                  <c:v>4</c:v>
                </c:pt>
                <c:pt idx="16">
                  <c:v>4</c:v>
                </c:pt>
                <c:pt idx="17">
                  <c:v>4</c:v>
                </c:pt>
                <c:pt idx="18">
                  <c:v>0.59000000000000008</c:v>
                </c:pt>
                <c:pt idx="19">
                  <c:v>0.59000000000000008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8240-4F89-BE4F-623764D531CC}"/>
            </c:ext>
          </c:extLst>
        </c:ser>
        <c:ser>
          <c:idx val="6"/>
          <c:order val="6"/>
          <c:tx>
            <c:strRef>
              <c:f>Sheet1!$A$10</c:f>
              <c:strCache>
                <c:ptCount val="1"/>
                <c:pt idx="0">
                  <c:v>130&gt;kW&lt;225</c:v>
                </c:pt>
              </c:strCache>
            </c:strRef>
          </c:tx>
          <c:cat>
            <c:numRef>
              <c:f>Sheet1!$B$3:$U$3</c:f>
              <c:numCache>
                <c:formatCode>General</c:formatCode>
                <c:ptCount val="2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</c:numCache>
            </c:numRef>
          </c:cat>
          <c:val>
            <c:numRef>
              <c:f>Sheet1!$B$10:$U$10</c:f>
              <c:numCache>
                <c:formatCode>General</c:formatCode>
                <c:ptCount val="20"/>
                <c:pt idx="0">
                  <c:v>10.5</c:v>
                </c:pt>
                <c:pt idx="1">
                  <c:v>10.5</c:v>
                </c:pt>
                <c:pt idx="2">
                  <c:v>10.5</c:v>
                </c:pt>
                <c:pt idx="3">
                  <c:v>10.5</c:v>
                </c:pt>
                <c:pt idx="4">
                  <c:v>10.5</c:v>
                </c:pt>
                <c:pt idx="5">
                  <c:v>10.5</c:v>
                </c:pt>
                <c:pt idx="6">
                  <c:v>10.5</c:v>
                </c:pt>
                <c:pt idx="7">
                  <c:v>6.6</c:v>
                </c:pt>
                <c:pt idx="8">
                  <c:v>6.6</c:v>
                </c:pt>
                <c:pt idx="9">
                  <c:v>6.6</c:v>
                </c:pt>
                <c:pt idx="10">
                  <c:v>4</c:v>
                </c:pt>
                <c:pt idx="11">
                  <c:v>4</c:v>
                </c:pt>
                <c:pt idx="12">
                  <c:v>4</c:v>
                </c:pt>
                <c:pt idx="13">
                  <c:v>4</c:v>
                </c:pt>
                <c:pt idx="14">
                  <c:v>4</c:v>
                </c:pt>
                <c:pt idx="15">
                  <c:v>4</c:v>
                </c:pt>
                <c:pt idx="16">
                  <c:v>4</c:v>
                </c:pt>
                <c:pt idx="17">
                  <c:v>4</c:v>
                </c:pt>
                <c:pt idx="18">
                  <c:v>0.59000000000000008</c:v>
                </c:pt>
                <c:pt idx="19">
                  <c:v>0.59000000000000008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8240-4F89-BE4F-623764D531CC}"/>
            </c:ext>
          </c:extLst>
        </c:ser>
        <c:ser>
          <c:idx val="7"/>
          <c:order val="7"/>
          <c:tx>
            <c:strRef>
              <c:f>Sheet1!$A$11</c:f>
              <c:strCache>
                <c:ptCount val="1"/>
                <c:pt idx="0">
                  <c:v>225&lt;kW&lt;450</c:v>
                </c:pt>
              </c:strCache>
            </c:strRef>
          </c:tx>
          <c:cat>
            <c:numRef>
              <c:f>Sheet1!$B$3:$U$3</c:f>
              <c:numCache>
                <c:formatCode>General</c:formatCode>
                <c:ptCount val="2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</c:numCache>
            </c:numRef>
          </c:cat>
          <c:val>
            <c:numRef>
              <c:f>Sheet1!$B$11:$U$11</c:f>
              <c:numCache>
                <c:formatCode>General</c:formatCode>
                <c:ptCount val="20"/>
                <c:pt idx="0">
                  <c:v>10.5</c:v>
                </c:pt>
                <c:pt idx="1">
                  <c:v>10.5</c:v>
                </c:pt>
                <c:pt idx="2">
                  <c:v>10.5</c:v>
                </c:pt>
                <c:pt idx="3">
                  <c:v>10.5</c:v>
                </c:pt>
                <c:pt idx="4">
                  <c:v>10.5</c:v>
                </c:pt>
                <c:pt idx="5">
                  <c:v>6.4</c:v>
                </c:pt>
                <c:pt idx="6">
                  <c:v>6.4</c:v>
                </c:pt>
                <c:pt idx="7">
                  <c:v>6.4</c:v>
                </c:pt>
                <c:pt idx="8">
                  <c:v>6.4</c:v>
                </c:pt>
                <c:pt idx="9">
                  <c:v>6.4</c:v>
                </c:pt>
                <c:pt idx="10">
                  <c:v>4</c:v>
                </c:pt>
                <c:pt idx="11">
                  <c:v>4</c:v>
                </c:pt>
                <c:pt idx="12">
                  <c:v>4</c:v>
                </c:pt>
                <c:pt idx="13">
                  <c:v>4</c:v>
                </c:pt>
                <c:pt idx="14">
                  <c:v>4</c:v>
                </c:pt>
                <c:pt idx="15">
                  <c:v>4</c:v>
                </c:pt>
                <c:pt idx="16">
                  <c:v>4</c:v>
                </c:pt>
                <c:pt idx="17">
                  <c:v>4</c:v>
                </c:pt>
                <c:pt idx="18">
                  <c:v>0.59000000000000008</c:v>
                </c:pt>
                <c:pt idx="19">
                  <c:v>0.59000000000000008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8240-4F89-BE4F-623764D531CC}"/>
            </c:ext>
          </c:extLst>
        </c:ser>
        <c:ser>
          <c:idx val="8"/>
          <c:order val="8"/>
          <c:tx>
            <c:strRef>
              <c:f>Sheet1!$A$12</c:f>
              <c:strCache>
                <c:ptCount val="1"/>
                <c:pt idx="0">
                  <c:v>450&lt;kW&lt;560</c:v>
                </c:pt>
              </c:strCache>
            </c:strRef>
          </c:tx>
          <c:cat>
            <c:numRef>
              <c:f>Sheet1!$B$3:$U$3</c:f>
              <c:numCache>
                <c:formatCode>General</c:formatCode>
                <c:ptCount val="2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</c:numCache>
            </c:numRef>
          </c:cat>
          <c:val>
            <c:numRef>
              <c:f>Sheet1!$B$12:$U$12</c:f>
              <c:numCache>
                <c:formatCode>General</c:formatCode>
                <c:ptCount val="20"/>
                <c:pt idx="0">
                  <c:v>10.5</c:v>
                </c:pt>
                <c:pt idx="1">
                  <c:v>10.5</c:v>
                </c:pt>
                <c:pt idx="2">
                  <c:v>10.5</c:v>
                </c:pt>
                <c:pt idx="3">
                  <c:v>10.5</c:v>
                </c:pt>
                <c:pt idx="4">
                  <c:v>10.5</c:v>
                </c:pt>
                <c:pt idx="5">
                  <c:v>10.5</c:v>
                </c:pt>
                <c:pt idx="6">
                  <c:v>6.4</c:v>
                </c:pt>
                <c:pt idx="7">
                  <c:v>6.4</c:v>
                </c:pt>
                <c:pt idx="8">
                  <c:v>6.4</c:v>
                </c:pt>
                <c:pt idx="9">
                  <c:v>6.4</c:v>
                </c:pt>
                <c:pt idx="10">
                  <c:v>4</c:v>
                </c:pt>
                <c:pt idx="11">
                  <c:v>4</c:v>
                </c:pt>
                <c:pt idx="12">
                  <c:v>4</c:v>
                </c:pt>
                <c:pt idx="13">
                  <c:v>4</c:v>
                </c:pt>
                <c:pt idx="14">
                  <c:v>4</c:v>
                </c:pt>
                <c:pt idx="15">
                  <c:v>4</c:v>
                </c:pt>
                <c:pt idx="16">
                  <c:v>4</c:v>
                </c:pt>
                <c:pt idx="17">
                  <c:v>4</c:v>
                </c:pt>
                <c:pt idx="18">
                  <c:v>0.59000000000000008</c:v>
                </c:pt>
                <c:pt idx="19">
                  <c:v>0.59000000000000008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8240-4F89-BE4F-623764D531CC}"/>
            </c:ext>
          </c:extLst>
        </c:ser>
        <c:ser>
          <c:idx val="9"/>
          <c:order val="9"/>
          <c:tx>
            <c:strRef>
              <c:f>Sheet1!$A$13</c:f>
              <c:strCache>
                <c:ptCount val="1"/>
                <c:pt idx="0">
                  <c:v>560&lt;kW&lt;900</c:v>
                </c:pt>
              </c:strCache>
            </c:strRef>
          </c:tx>
          <c:cat>
            <c:numRef>
              <c:f>Sheet1!$B$3:$U$3</c:f>
              <c:numCache>
                <c:formatCode>General</c:formatCode>
                <c:ptCount val="2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</c:numCache>
            </c:numRef>
          </c:cat>
          <c:val>
            <c:numRef>
              <c:f>Sheet1!$B$13:$U$13</c:f>
              <c:numCache>
                <c:formatCode>General</c:formatCode>
                <c:ptCount val="20"/>
                <c:pt idx="4">
                  <c:v>10.5</c:v>
                </c:pt>
                <c:pt idx="5">
                  <c:v>10.5</c:v>
                </c:pt>
                <c:pt idx="6">
                  <c:v>10.5</c:v>
                </c:pt>
                <c:pt idx="7">
                  <c:v>10.5</c:v>
                </c:pt>
                <c:pt idx="8">
                  <c:v>10.5</c:v>
                </c:pt>
                <c:pt idx="9">
                  <c:v>10.5</c:v>
                </c:pt>
                <c:pt idx="10">
                  <c:v>6.4</c:v>
                </c:pt>
                <c:pt idx="11">
                  <c:v>6.4</c:v>
                </c:pt>
                <c:pt idx="12">
                  <c:v>6.4</c:v>
                </c:pt>
                <c:pt idx="13">
                  <c:v>6.4</c:v>
                </c:pt>
                <c:pt idx="14">
                  <c:v>6.4</c:v>
                </c:pt>
                <c:pt idx="15">
                  <c:v>3.9</c:v>
                </c:pt>
                <c:pt idx="16">
                  <c:v>3.9</c:v>
                </c:pt>
                <c:pt idx="17">
                  <c:v>3.9</c:v>
                </c:pt>
                <c:pt idx="18">
                  <c:v>3.9</c:v>
                </c:pt>
                <c:pt idx="19">
                  <c:v>3.69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8240-4F89-BE4F-623764D531CC}"/>
            </c:ext>
          </c:extLst>
        </c:ser>
        <c:ser>
          <c:idx val="10"/>
          <c:order val="10"/>
          <c:tx>
            <c:strRef>
              <c:f>Sheet1!$A$14</c:f>
              <c:strCache>
                <c:ptCount val="1"/>
                <c:pt idx="0">
                  <c:v>kW&gt;900</c:v>
                </c:pt>
              </c:strCache>
            </c:strRef>
          </c:tx>
          <c:cat>
            <c:numRef>
              <c:f>Sheet1!$B$3:$U$3</c:f>
              <c:numCache>
                <c:formatCode>General</c:formatCode>
                <c:ptCount val="2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</c:numCache>
            </c:numRef>
          </c:cat>
          <c:val>
            <c:numRef>
              <c:f>Sheet1!$B$14:$U$14</c:f>
              <c:numCache>
                <c:formatCode>General</c:formatCode>
                <c:ptCount val="20"/>
                <c:pt idx="4">
                  <c:v>10.5</c:v>
                </c:pt>
                <c:pt idx="5">
                  <c:v>10.5</c:v>
                </c:pt>
                <c:pt idx="6">
                  <c:v>10.5</c:v>
                </c:pt>
                <c:pt idx="7">
                  <c:v>10.5</c:v>
                </c:pt>
                <c:pt idx="8">
                  <c:v>10.5</c:v>
                </c:pt>
                <c:pt idx="9">
                  <c:v>10.5</c:v>
                </c:pt>
                <c:pt idx="10">
                  <c:v>6.4</c:v>
                </c:pt>
                <c:pt idx="11">
                  <c:v>6.4</c:v>
                </c:pt>
                <c:pt idx="12">
                  <c:v>6.4</c:v>
                </c:pt>
                <c:pt idx="13">
                  <c:v>6.4</c:v>
                </c:pt>
                <c:pt idx="14">
                  <c:v>6.4</c:v>
                </c:pt>
                <c:pt idx="15">
                  <c:v>3.9</c:v>
                </c:pt>
                <c:pt idx="16">
                  <c:v>3.9</c:v>
                </c:pt>
                <c:pt idx="17">
                  <c:v>3.9</c:v>
                </c:pt>
                <c:pt idx="18">
                  <c:v>3.9</c:v>
                </c:pt>
                <c:pt idx="19">
                  <c:v>3.69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8240-4F89-BE4F-623764D531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0260224"/>
        <c:axId val="110261760"/>
      </c:lineChart>
      <c:catAx>
        <c:axId val="110260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110261760"/>
        <c:crosses val="autoZero"/>
        <c:auto val="1"/>
        <c:lblAlgn val="ctr"/>
        <c:lblOffset val="100"/>
        <c:noMultiLvlLbl val="0"/>
      </c:catAx>
      <c:valAx>
        <c:axId val="11026176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err="1"/>
                  <a:t>NMHC+NOx</a:t>
                </a:r>
                <a:r>
                  <a:rPr lang="en-US" dirty="0"/>
                  <a:t> grams/kW-hr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1026022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Nonroad Diesel</a:t>
            </a:r>
            <a:r>
              <a:rPr lang="en-US" baseline="0"/>
              <a:t> Engine Standards (PM)</a:t>
            </a:r>
            <a:endParaRPr lang="en-US"/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Sheet1!$A$18</c:f>
              <c:strCache>
                <c:ptCount val="1"/>
                <c:pt idx="0">
                  <c:v>kW&lt;8</c:v>
                </c:pt>
              </c:strCache>
            </c:strRef>
          </c:tx>
          <c:marker>
            <c:symbol val="diamond"/>
            <c:size val="12"/>
          </c:marker>
          <c:cat>
            <c:numRef>
              <c:f>Sheet1!$B$17:$U$17</c:f>
              <c:numCache>
                <c:formatCode>General</c:formatCode>
                <c:ptCount val="2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</c:numCache>
            </c:numRef>
          </c:cat>
          <c:val>
            <c:numRef>
              <c:f>Sheet1!$B$18:$U$18</c:f>
              <c:numCache>
                <c:formatCode>General</c:formatCode>
                <c:ptCount val="20"/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0.8</c:v>
                </c:pt>
                <c:pt idx="10">
                  <c:v>0.8</c:v>
                </c:pt>
                <c:pt idx="11">
                  <c:v>0.8</c:v>
                </c:pt>
                <c:pt idx="12">
                  <c:v>0.4</c:v>
                </c:pt>
                <c:pt idx="13">
                  <c:v>0.4</c:v>
                </c:pt>
                <c:pt idx="14">
                  <c:v>0.4</c:v>
                </c:pt>
                <c:pt idx="15">
                  <c:v>0.4</c:v>
                </c:pt>
                <c:pt idx="16">
                  <c:v>0.4</c:v>
                </c:pt>
                <c:pt idx="17">
                  <c:v>0.4</c:v>
                </c:pt>
                <c:pt idx="18">
                  <c:v>0.4</c:v>
                </c:pt>
                <c:pt idx="19">
                  <c:v>0.4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112-4276-BCA8-7929949F5480}"/>
            </c:ext>
          </c:extLst>
        </c:ser>
        <c:ser>
          <c:idx val="1"/>
          <c:order val="1"/>
          <c:tx>
            <c:strRef>
              <c:f>Sheet1!$A$19</c:f>
              <c:strCache>
                <c:ptCount val="1"/>
                <c:pt idx="0">
                  <c:v>8&lt;kW&lt;19</c:v>
                </c:pt>
              </c:strCache>
            </c:strRef>
          </c:tx>
          <c:cat>
            <c:numRef>
              <c:f>Sheet1!$B$17:$U$17</c:f>
              <c:numCache>
                <c:formatCode>General</c:formatCode>
                <c:ptCount val="2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</c:numCache>
            </c:numRef>
          </c:cat>
          <c:val>
            <c:numRef>
              <c:f>Sheet1!$B$19:$U$19</c:f>
              <c:numCache>
                <c:formatCode>General</c:formatCode>
                <c:ptCount val="20"/>
                <c:pt idx="4">
                  <c:v>0.8</c:v>
                </c:pt>
                <c:pt idx="5">
                  <c:v>0.8</c:v>
                </c:pt>
                <c:pt idx="6">
                  <c:v>0.8</c:v>
                </c:pt>
                <c:pt idx="7">
                  <c:v>0.8</c:v>
                </c:pt>
                <c:pt idx="8">
                  <c:v>0.8</c:v>
                </c:pt>
                <c:pt idx="9">
                  <c:v>0.8</c:v>
                </c:pt>
                <c:pt idx="10">
                  <c:v>0.8</c:v>
                </c:pt>
                <c:pt idx="11">
                  <c:v>0.8</c:v>
                </c:pt>
                <c:pt idx="12">
                  <c:v>0.4</c:v>
                </c:pt>
                <c:pt idx="13">
                  <c:v>0.4</c:v>
                </c:pt>
                <c:pt idx="14">
                  <c:v>0.4</c:v>
                </c:pt>
                <c:pt idx="15">
                  <c:v>0.4</c:v>
                </c:pt>
                <c:pt idx="16">
                  <c:v>0.4</c:v>
                </c:pt>
                <c:pt idx="17">
                  <c:v>0.4</c:v>
                </c:pt>
                <c:pt idx="18">
                  <c:v>0.4</c:v>
                </c:pt>
                <c:pt idx="19">
                  <c:v>0.4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112-4276-BCA8-7929949F5480}"/>
            </c:ext>
          </c:extLst>
        </c:ser>
        <c:ser>
          <c:idx val="2"/>
          <c:order val="2"/>
          <c:tx>
            <c:strRef>
              <c:f>Sheet1!$A$20</c:f>
              <c:strCache>
                <c:ptCount val="1"/>
                <c:pt idx="0">
                  <c:v>19&lt;kW&lt;37</c:v>
                </c:pt>
              </c:strCache>
            </c:strRef>
          </c:tx>
          <c:marker>
            <c:symbol val="triangle"/>
            <c:size val="10"/>
          </c:marker>
          <c:cat>
            <c:numRef>
              <c:f>Sheet1!$B$17:$U$17</c:f>
              <c:numCache>
                <c:formatCode>General</c:formatCode>
                <c:ptCount val="2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</c:numCache>
            </c:numRef>
          </c:cat>
          <c:val>
            <c:numRef>
              <c:f>Sheet1!$B$20:$U$20</c:f>
              <c:numCache>
                <c:formatCode>General</c:formatCode>
                <c:ptCount val="20"/>
                <c:pt idx="3">
                  <c:v>0.8</c:v>
                </c:pt>
                <c:pt idx="4">
                  <c:v>0.8</c:v>
                </c:pt>
                <c:pt idx="5">
                  <c:v>0.8</c:v>
                </c:pt>
                <c:pt idx="6">
                  <c:v>0.8</c:v>
                </c:pt>
                <c:pt idx="7">
                  <c:v>0.8</c:v>
                </c:pt>
                <c:pt idx="8">
                  <c:v>0.6</c:v>
                </c:pt>
                <c:pt idx="9">
                  <c:v>0.6</c:v>
                </c:pt>
                <c:pt idx="10">
                  <c:v>0.6</c:v>
                </c:pt>
                <c:pt idx="11">
                  <c:v>0.6</c:v>
                </c:pt>
                <c:pt idx="12">
                  <c:v>0.3</c:v>
                </c:pt>
                <c:pt idx="13">
                  <c:v>0.3</c:v>
                </c:pt>
                <c:pt idx="14">
                  <c:v>0.3</c:v>
                </c:pt>
                <c:pt idx="15">
                  <c:v>0.3</c:v>
                </c:pt>
                <c:pt idx="16">
                  <c:v>0.3</c:v>
                </c:pt>
                <c:pt idx="17">
                  <c:v>0.03</c:v>
                </c:pt>
                <c:pt idx="18">
                  <c:v>0.03</c:v>
                </c:pt>
                <c:pt idx="19">
                  <c:v>0.03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112-4276-BCA8-7929949F5480}"/>
            </c:ext>
          </c:extLst>
        </c:ser>
        <c:ser>
          <c:idx val="3"/>
          <c:order val="3"/>
          <c:tx>
            <c:strRef>
              <c:f>Sheet1!$A$21</c:f>
              <c:strCache>
                <c:ptCount val="1"/>
                <c:pt idx="0">
                  <c:v>37&lt;kW&lt;56</c:v>
                </c:pt>
              </c:strCache>
            </c:strRef>
          </c:tx>
          <c:cat>
            <c:numRef>
              <c:f>Sheet1!$B$17:$U$17</c:f>
              <c:numCache>
                <c:formatCode>General</c:formatCode>
                <c:ptCount val="2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</c:numCache>
            </c:numRef>
          </c:cat>
          <c:val>
            <c:numRef>
              <c:f>Sheet1!$B$21:$U$21</c:f>
              <c:numCache>
                <c:formatCode>General</c:formatCode>
                <c:ptCount val="20"/>
                <c:pt idx="8">
                  <c:v>0.4</c:v>
                </c:pt>
                <c:pt idx="9">
                  <c:v>0.4</c:v>
                </c:pt>
                <c:pt idx="10">
                  <c:v>0.4</c:v>
                </c:pt>
                <c:pt idx="11">
                  <c:v>0.4</c:v>
                </c:pt>
                <c:pt idx="12">
                  <c:v>0.4</c:v>
                </c:pt>
                <c:pt idx="13">
                  <c:v>0.4</c:v>
                </c:pt>
                <c:pt idx="14">
                  <c:v>0.4</c:v>
                </c:pt>
                <c:pt idx="15">
                  <c:v>0.4</c:v>
                </c:pt>
                <c:pt idx="16">
                  <c:v>0.3</c:v>
                </c:pt>
                <c:pt idx="17">
                  <c:v>0.03</c:v>
                </c:pt>
                <c:pt idx="18">
                  <c:v>0.03</c:v>
                </c:pt>
                <c:pt idx="19">
                  <c:v>0.03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112-4276-BCA8-7929949F5480}"/>
            </c:ext>
          </c:extLst>
        </c:ser>
        <c:ser>
          <c:idx val="4"/>
          <c:order val="4"/>
          <c:tx>
            <c:strRef>
              <c:f>Sheet1!$A$22</c:f>
              <c:strCache>
                <c:ptCount val="1"/>
                <c:pt idx="0">
                  <c:v>56&lt;kW&lt;75</c:v>
                </c:pt>
              </c:strCache>
            </c:strRef>
          </c:tx>
          <c:cat>
            <c:numRef>
              <c:f>Sheet1!$B$17:$U$17</c:f>
              <c:numCache>
                <c:formatCode>General</c:formatCode>
                <c:ptCount val="2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</c:numCache>
            </c:numRef>
          </c:cat>
          <c:val>
            <c:numRef>
              <c:f>Sheet1!$B$22:$U$22</c:f>
              <c:numCache>
                <c:formatCode>General</c:formatCode>
                <c:ptCount val="20"/>
                <c:pt idx="8">
                  <c:v>0.4</c:v>
                </c:pt>
                <c:pt idx="9">
                  <c:v>0.4</c:v>
                </c:pt>
                <c:pt idx="10">
                  <c:v>0.4</c:v>
                </c:pt>
                <c:pt idx="11">
                  <c:v>0.4</c:v>
                </c:pt>
                <c:pt idx="12">
                  <c:v>0.4</c:v>
                </c:pt>
                <c:pt idx="13">
                  <c:v>0.4</c:v>
                </c:pt>
                <c:pt idx="14">
                  <c:v>0.4</c:v>
                </c:pt>
                <c:pt idx="15">
                  <c:v>0.4</c:v>
                </c:pt>
                <c:pt idx="16">
                  <c:v>0.02</c:v>
                </c:pt>
                <c:pt idx="17">
                  <c:v>0.02</c:v>
                </c:pt>
                <c:pt idx="18">
                  <c:v>0.02</c:v>
                </c:pt>
                <c:pt idx="19">
                  <c:v>0.02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B112-4276-BCA8-7929949F5480}"/>
            </c:ext>
          </c:extLst>
        </c:ser>
        <c:ser>
          <c:idx val="5"/>
          <c:order val="5"/>
          <c:tx>
            <c:strRef>
              <c:f>Sheet1!$A$23</c:f>
              <c:strCache>
                <c:ptCount val="1"/>
                <c:pt idx="0">
                  <c:v>75&lt;kW&lt;130</c:v>
                </c:pt>
              </c:strCache>
            </c:strRef>
          </c:tx>
          <c:cat>
            <c:numRef>
              <c:f>Sheet1!$B$17:$U$17</c:f>
              <c:numCache>
                <c:formatCode>General</c:formatCode>
                <c:ptCount val="2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</c:numCache>
            </c:numRef>
          </c:cat>
          <c:val>
            <c:numRef>
              <c:f>Sheet1!$B$23:$U$23</c:f>
              <c:numCache>
                <c:formatCode>General</c:formatCode>
                <c:ptCount val="20"/>
                <c:pt idx="7">
                  <c:v>0.3</c:v>
                </c:pt>
                <c:pt idx="8">
                  <c:v>0.3</c:v>
                </c:pt>
                <c:pt idx="9">
                  <c:v>0.3</c:v>
                </c:pt>
                <c:pt idx="10">
                  <c:v>0.3</c:v>
                </c:pt>
                <c:pt idx="11">
                  <c:v>0.3</c:v>
                </c:pt>
                <c:pt idx="12">
                  <c:v>0.3</c:v>
                </c:pt>
                <c:pt idx="13">
                  <c:v>0.3</c:v>
                </c:pt>
                <c:pt idx="14">
                  <c:v>0.3</c:v>
                </c:pt>
                <c:pt idx="15">
                  <c:v>0.3</c:v>
                </c:pt>
                <c:pt idx="16">
                  <c:v>0.02</c:v>
                </c:pt>
                <c:pt idx="17">
                  <c:v>0.02</c:v>
                </c:pt>
                <c:pt idx="18">
                  <c:v>0.02</c:v>
                </c:pt>
                <c:pt idx="19">
                  <c:v>0.02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B112-4276-BCA8-7929949F5480}"/>
            </c:ext>
          </c:extLst>
        </c:ser>
        <c:ser>
          <c:idx val="6"/>
          <c:order val="6"/>
          <c:tx>
            <c:strRef>
              <c:f>Sheet1!$A$24</c:f>
              <c:strCache>
                <c:ptCount val="1"/>
                <c:pt idx="0">
                  <c:v>130&gt;kW&lt;225</c:v>
                </c:pt>
              </c:strCache>
            </c:strRef>
          </c:tx>
          <c:cat>
            <c:numRef>
              <c:f>Sheet1!$B$17:$U$17</c:f>
              <c:numCache>
                <c:formatCode>General</c:formatCode>
                <c:ptCount val="2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</c:numCache>
            </c:numRef>
          </c:cat>
          <c:val>
            <c:numRef>
              <c:f>Sheet1!$B$24:$U$24</c:f>
              <c:numCache>
                <c:formatCode>General</c:formatCode>
                <c:ptCount val="20"/>
                <c:pt idx="0">
                  <c:v>0.54</c:v>
                </c:pt>
                <c:pt idx="1">
                  <c:v>0.54</c:v>
                </c:pt>
                <c:pt idx="2">
                  <c:v>0.54</c:v>
                </c:pt>
                <c:pt idx="3">
                  <c:v>0.54</c:v>
                </c:pt>
                <c:pt idx="4">
                  <c:v>0.54</c:v>
                </c:pt>
                <c:pt idx="5">
                  <c:v>0.54</c:v>
                </c:pt>
                <c:pt idx="6">
                  <c:v>0.54</c:v>
                </c:pt>
                <c:pt idx="7">
                  <c:v>0.2</c:v>
                </c:pt>
                <c:pt idx="8">
                  <c:v>0.2</c:v>
                </c:pt>
                <c:pt idx="9">
                  <c:v>0.2</c:v>
                </c:pt>
                <c:pt idx="10">
                  <c:v>0.2</c:v>
                </c:pt>
                <c:pt idx="11">
                  <c:v>0.2</c:v>
                </c:pt>
                <c:pt idx="12">
                  <c:v>0.2</c:v>
                </c:pt>
                <c:pt idx="13">
                  <c:v>0.2</c:v>
                </c:pt>
                <c:pt idx="14">
                  <c:v>0.2</c:v>
                </c:pt>
                <c:pt idx="15">
                  <c:v>0.02</c:v>
                </c:pt>
                <c:pt idx="16">
                  <c:v>0.02</c:v>
                </c:pt>
                <c:pt idx="17">
                  <c:v>0.02</c:v>
                </c:pt>
                <c:pt idx="18">
                  <c:v>0.02</c:v>
                </c:pt>
                <c:pt idx="19">
                  <c:v>0.02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B112-4276-BCA8-7929949F5480}"/>
            </c:ext>
          </c:extLst>
        </c:ser>
        <c:ser>
          <c:idx val="7"/>
          <c:order val="7"/>
          <c:tx>
            <c:strRef>
              <c:f>Sheet1!$A$25</c:f>
              <c:strCache>
                <c:ptCount val="1"/>
                <c:pt idx="0">
                  <c:v>225&lt;kW&lt;450</c:v>
                </c:pt>
              </c:strCache>
            </c:strRef>
          </c:tx>
          <c:cat>
            <c:numRef>
              <c:f>Sheet1!$B$17:$U$17</c:f>
              <c:numCache>
                <c:formatCode>General</c:formatCode>
                <c:ptCount val="2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</c:numCache>
            </c:numRef>
          </c:cat>
          <c:val>
            <c:numRef>
              <c:f>Sheet1!$B$25:$U$25</c:f>
              <c:numCache>
                <c:formatCode>General</c:formatCode>
                <c:ptCount val="20"/>
                <c:pt idx="0">
                  <c:v>0.54</c:v>
                </c:pt>
                <c:pt idx="1">
                  <c:v>0.54</c:v>
                </c:pt>
                <c:pt idx="2">
                  <c:v>0.54</c:v>
                </c:pt>
                <c:pt idx="3">
                  <c:v>0.54</c:v>
                </c:pt>
                <c:pt idx="4">
                  <c:v>0.54</c:v>
                </c:pt>
                <c:pt idx="5">
                  <c:v>0.2</c:v>
                </c:pt>
                <c:pt idx="6">
                  <c:v>0.2</c:v>
                </c:pt>
                <c:pt idx="7">
                  <c:v>0.2</c:v>
                </c:pt>
                <c:pt idx="8">
                  <c:v>0.2</c:v>
                </c:pt>
                <c:pt idx="9">
                  <c:v>0.2</c:v>
                </c:pt>
                <c:pt idx="10">
                  <c:v>0.2</c:v>
                </c:pt>
                <c:pt idx="11">
                  <c:v>0.2</c:v>
                </c:pt>
                <c:pt idx="12">
                  <c:v>0.2</c:v>
                </c:pt>
                <c:pt idx="13">
                  <c:v>0.2</c:v>
                </c:pt>
                <c:pt idx="14">
                  <c:v>0.2</c:v>
                </c:pt>
                <c:pt idx="15">
                  <c:v>0.02</c:v>
                </c:pt>
                <c:pt idx="16">
                  <c:v>0.02</c:v>
                </c:pt>
                <c:pt idx="17">
                  <c:v>0.02</c:v>
                </c:pt>
                <c:pt idx="18">
                  <c:v>0.02</c:v>
                </c:pt>
                <c:pt idx="19">
                  <c:v>0.02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B112-4276-BCA8-7929949F5480}"/>
            </c:ext>
          </c:extLst>
        </c:ser>
        <c:ser>
          <c:idx val="8"/>
          <c:order val="8"/>
          <c:tx>
            <c:strRef>
              <c:f>Sheet1!$A$26</c:f>
              <c:strCache>
                <c:ptCount val="1"/>
                <c:pt idx="0">
                  <c:v>450&lt;kW&lt;560</c:v>
                </c:pt>
              </c:strCache>
            </c:strRef>
          </c:tx>
          <c:cat>
            <c:numRef>
              <c:f>Sheet1!$B$17:$U$17</c:f>
              <c:numCache>
                <c:formatCode>General</c:formatCode>
                <c:ptCount val="2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</c:numCache>
            </c:numRef>
          </c:cat>
          <c:val>
            <c:numRef>
              <c:f>Sheet1!$B$26:$U$26</c:f>
              <c:numCache>
                <c:formatCode>General</c:formatCode>
                <c:ptCount val="20"/>
                <c:pt idx="0">
                  <c:v>0.54</c:v>
                </c:pt>
                <c:pt idx="1">
                  <c:v>0.54</c:v>
                </c:pt>
                <c:pt idx="2">
                  <c:v>0.54</c:v>
                </c:pt>
                <c:pt idx="3">
                  <c:v>0.54</c:v>
                </c:pt>
                <c:pt idx="4">
                  <c:v>0.54</c:v>
                </c:pt>
                <c:pt idx="5">
                  <c:v>0.54</c:v>
                </c:pt>
                <c:pt idx="6">
                  <c:v>0.2</c:v>
                </c:pt>
                <c:pt idx="7">
                  <c:v>0.2</c:v>
                </c:pt>
                <c:pt idx="8">
                  <c:v>0.2</c:v>
                </c:pt>
                <c:pt idx="9">
                  <c:v>0.2</c:v>
                </c:pt>
                <c:pt idx="10">
                  <c:v>0.2</c:v>
                </c:pt>
                <c:pt idx="11">
                  <c:v>0.2</c:v>
                </c:pt>
                <c:pt idx="12">
                  <c:v>0.2</c:v>
                </c:pt>
                <c:pt idx="13">
                  <c:v>0.2</c:v>
                </c:pt>
                <c:pt idx="14">
                  <c:v>0.2</c:v>
                </c:pt>
                <c:pt idx="15">
                  <c:v>0.02</c:v>
                </c:pt>
                <c:pt idx="16">
                  <c:v>0.02</c:v>
                </c:pt>
                <c:pt idx="17">
                  <c:v>0.02</c:v>
                </c:pt>
                <c:pt idx="18">
                  <c:v>0.02</c:v>
                </c:pt>
                <c:pt idx="19">
                  <c:v>0.02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B112-4276-BCA8-7929949F5480}"/>
            </c:ext>
          </c:extLst>
        </c:ser>
        <c:ser>
          <c:idx val="9"/>
          <c:order val="9"/>
          <c:tx>
            <c:strRef>
              <c:f>Sheet1!$A$27</c:f>
              <c:strCache>
                <c:ptCount val="1"/>
                <c:pt idx="0">
                  <c:v>560&lt;kW&lt;900</c:v>
                </c:pt>
              </c:strCache>
            </c:strRef>
          </c:tx>
          <c:cat>
            <c:numRef>
              <c:f>Sheet1!$B$17:$U$17</c:f>
              <c:numCache>
                <c:formatCode>General</c:formatCode>
                <c:ptCount val="2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</c:numCache>
            </c:numRef>
          </c:cat>
          <c:val>
            <c:numRef>
              <c:f>Sheet1!$B$27:$U$27</c:f>
              <c:numCache>
                <c:formatCode>General</c:formatCode>
                <c:ptCount val="20"/>
                <c:pt idx="4">
                  <c:v>0.54</c:v>
                </c:pt>
                <c:pt idx="5">
                  <c:v>0.54</c:v>
                </c:pt>
                <c:pt idx="6">
                  <c:v>0.54</c:v>
                </c:pt>
                <c:pt idx="7">
                  <c:v>0.54</c:v>
                </c:pt>
                <c:pt idx="8">
                  <c:v>0.54</c:v>
                </c:pt>
                <c:pt idx="9">
                  <c:v>0.54</c:v>
                </c:pt>
                <c:pt idx="10">
                  <c:v>0.2</c:v>
                </c:pt>
                <c:pt idx="11">
                  <c:v>0.2</c:v>
                </c:pt>
                <c:pt idx="12">
                  <c:v>0.2</c:v>
                </c:pt>
                <c:pt idx="13">
                  <c:v>0.2</c:v>
                </c:pt>
                <c:pt idx="14">
                  <c:v>0.2</c:v>
                </c:pt>
                <c:pt idx="15">
                  <c:v>0.1</c:v>
                </c:pt>
                <c:pt idx="16">
                  <c:v>0.1</c:v>
                </c:pt>
                <c:pt idx="17">
                  <c:v>0.1</c:v>
                </c:pt>
                <c:pt idx="18">
                  <c:v>0.1</c:v>
                </c:pt>
                <c:pt idx="19">
                  <c:v>0.04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B112-4276-BCA8-7929949F5480}"/>
            </c:ext>
          </c:extLst>
        </c:ser>
        <c:ser>
          <c:idx val="10"/>
          <c:order val="10"/>
          <c:tx>
            <c:strRef>
              <c:f>Sheet1!$A$28</c:f>
              <c:strCache>
                <c:ptCount val="1"/>
                <c:pt idx="0">
                  <c:v>kW&gt;900</c:v>
                </c:pt>
              </c:strCache>
            </c:strRef>
          </c:tx>
          <c:cat>
            <c:numRef>
              <c:f>Sheet1!$B$17:$U$17</c:f>
              <c:numCache>
                <c:formatCode>General</c:formatCode>
                <c:ptCount val="2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</c:numCache>
            </c:numRef>
          </c:cat>
          <c:val>
            <c:numRef>
              <c:f>Sheet1!$B$28:$U$28</c:f>
              <c:numCache>
                <c:formatCode>General</c:formatCode>
                <c:ptCount val="20"/>
                <c:pt idx="4">
                  <c:v>0.54</c:v>
                </c:pt>
                <c:pt idx="5">
                  <c:v>0.54</c:v>
                </c:pt>
                <c:pt idx="6">
                  <c:v>0.54</c:v>
                </c:pt>
                <c:pt idx="7">
                  <c:v>0.54</c:v>
                </c:pt>
                <c:pt idx="8">
                  <c:v>0.54</c:v>
                </c:pt>
                <c:pt idx="9">
                  <c:v>0.54</c:v>
                </c:pt>
                <c:pt idx="10">
                  <c:v>0.2</c:v>
                </c:pt>
                <c:pt idx="11">
                  <c:v>0.2</c:v>
                </c:pt>
                <c:pt idx="12">
                  <c:v>0.2</c:v>
                </c:pt>
                <c:pt idx="13">
                  <c:v>0.2</c:v>
                </c:pt>
                <c:pt idx="14">
                  <c:v>0.2</c:v>
                </c:pt>
                <c:pt idx="15">
                  <c:v>0.1</c:v>
                </c:pt>
                <c:pt idx="16">
                  <c:v>0.1</c:v>
                </c:pt>
                <c:pt idx="17">
                  <c:v>0.1</c:v>
                </c:pt>
                <c:pt idx="18">
                  <c:v>0.1</c:v>
                </c:pt>
                <c:pt idx="19">
                  <c:v>0.04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B112-4276-BCA8-7929949F54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2011136"/>
        <c:axId val="112012672"/>
      </c:lineChart>
      <c:catAx>
        <c:axId val="1120111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2012672"/>
        <c:crosses val="autoZero"/>
        <c:auto val="1"/>
        <c:lblAlgn val="ctr"/>
        <c:lblOffset val="100"/>
        <c:noMultiLvlLbl val="0"/>
      </c:catAx>
      <c:valAx>
        <c:axId val="11201267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PM</a:t>
                </a:r>
                <a:r>
                  <a:rPr lang="en-US" baseline="0" dirty="0"/>
                  <a:t> grams/kW-hr</a:t>
                </a:r>
                <a:endParaRPr lang="en-US" dirty="0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12011136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Tiers!$G$3</c:f>
              <c:strCache>
                <c:ptCount val="1"/>
                <c:pt idx="0">
                  <c:v>NOx</c:v>
                </c:pt>
              </c:strCache>
            </c:strRef>
          </c:tx>
          <c:invertIfNegative val="0"/>
          <c:cat>
            <c:strRef>
              <c:f>Tiers!$B$4:$B$9</c:f>
              <c:strCache>
                <c:ptCount val="6"/>
                <c:pt idx="0">
                  <c:v>Tier 0</c:v>
                </c:pt>
                <c:pt idx="1">
                  <c:v>Tier 0+</c:v>
                </c:pt>
                <c:pt idx="2">
                  <c:v>Tier 1+</c:v>
                </c:pt>
                <c:pt idx="3">
                  <c:v>Tier 2+</c:v>
                </c:pt>
                <c:pt idx="4">
                  <c:v>Tier 3</c:v>
                </c:pt>
                <c:pt idx="5">
                  <c:v>Tier 4</c:v>
                </c:pt>
              </c:strCache>
            </c:strRef>
          </c:cat>
          <c:val>
            <c:numRef>
              <c:f>Tiers!$G$4:$G$9</c:f>
              <c:numCache>
                <c:formatCode>General</c:formatCode>
                <c:ptCount val="6"/>
                <c:pt idx="0">
                  <c:v>14</c:v>
                </c:pt>
                <c:pt idx="1">
                  <c:v>11.8</c:v>
                </c:pt>
                <c:pt idx="2">
                  <c:v>11</c:v>
                </c:pt>
                <c:pt idx="3">
                  <c:v>8.1</c:v>
                </c:pt>
                <c:pt idx="4">
                  <c:v>5</c:v>
                </c:pt>
                <c:pt idx="5">
                  <c:v>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00-49D7-9042-6FFB47DE746D}"/>
            </c:ext>
          </c:extLst>
        </c:ser>
        <c:ser>
          <c:idx val="1"/>
          <c:order val="1"/>
          <c:tx>
            <c:strRef>
              <c:f>Tiers!$H$3</c:f>
              <c:strCache>
                <c:ptCount val="1"/>
                <c:pt idx="0">
                  <c:v>PM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Tiers!$B$4:$B$9</c:f>
              <c:strCache>
                <c:ptCount val="6"/>
                <c:pt idx="0">
                  <c:v>Tier 0</c:v>
                </c:pt>
                <c:pt idx="1">
                  <c:v>Tier 0+</c:v>
                </c:pt>
                <c:pt idx="2">
                  <c:v>Tier 1+</c:v>
                </c:pt>
                <c:pt idx="3">
                  <c:v>Tier 2+</c:v>
                </c:pt>
                <c:pt idx="4">
                  <c:v>Tier 3</c:v>
                </c:pt>
                <c:pt idx="5">
                  <c:v>Tier 4</c:v>
                </c:pt>
              </c:strCache>
            </c:strRef>
          </c:cat>
          <c:val>
            <c:numRef>
              <c:f>Tiers!$H$4:$H$9</c:f>
              <c:numCache>
                <c:formatCode>General</c:formatCode>
                <c:ptCount val="6"/>
                <c:pt idx="0">
                  <c:v>0.72</c:v>
                </c:pt>
                <c:pt idx="1">
                  <c:v>0.26</c:v>
                </c:pt>
                <c:pt idx="2">
                  <c:v>0.26</c:v>
                </c:pt>
                <c:pt idx="3">
                  <c:v>0.13</c:v>
                </c:pt>
                <c:pt idx="4">
                  <c:v>0.1</c:v>
                </c:pt>
                <c:pt idx="5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F00-49D7-9042-6FFB47DE74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1740032"/>
        <c:axId val="111741568"/>
      </c:barChart>
      <c:catAx>
        <c:axId val="1117400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111741568"/>
        <c:crosses val="autoZero"/>
        <c:auto val="1"/>
        <c:lblAlgn val="ctr"/>
        <c:lblOffset val="100"/>
        <c:noMultiLvlLbl val="0"/>
      </c:catAx>
      <c:valAx>
        <c:axId val="11174156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/>
                  <a:t>g/bhp-hr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11740032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05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[data_2017_2026_2035_dust_adj_06may2019_03jan2011.xlsx]Point!PivotTable1</c:name>
    <c:fmtId val="8"/>
  </c:pivotSource>
  <c:chart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Point!$B$5</c:f>
              <c:strCache>
                <c:ptCount val="1"/>
                <c:pt idx="0">
                  <c:v>Sum of NOx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multiLvlStrRef>
              <c:f>Point!$A$6:$A$53</c:f>
              <c:multiLvlStrCache>
                <c:ptCount val="40"/>
                <c:lvl>
                  <c:pt idx="0">
                    <c:v>Commercial/Institutional</c:v>
                  </c:pt>
                  <c:pt idx="1">
                    <c:v>Electric Generation</c:v>
                  </c:pt>
                  <c:pt idx="2">
                    <c:v>Industrial</c:v>
                  </c:pt>
                  <c:pt idx="3">
                    <c:v>Space Heaters</c:v>
                  </c:pt>
                  <c:pt idx="4">
                    <c:v>Chemical Manufacturing</c:v>
                  </c:pt>
                  <c:pt idx="5">
                    <c:v>Cooling Tower</c:v>
                  </c:pt>
                  <c:pt idx="6">
                    <c:v>Fabricated Metal Products</c:v>
                  </c:pt>
                  <c:pt idx="7">
                    <c:v>Food and Agriculture</c:v>
                  </c:pt>
                  <c:pt idx="8">
                    <c:v>In-process Fuel Use</c:v>
                  </c:pt>
                  <c:pt idx="9">
                    <c:v>Mineral Products</c:v>
                  </c:pt>
                  <c:pt idx="10">
                    <c:v>Miscellaneous Manufacturing Industries</c:v>
                  </c:pt>
                  <c:pt idx="11">
                    <c:v>Oil and Gas Production</c:v>
                  </c:pt>
                  <c:pt idx="12">
                    <c:v>Petroleum Industry</c:v>
                  </c:pt>
                  <c:pt idx="13">
                    <c:v>Photo Equip/Health Care/Labs/Air Condit/SwimPools</c:v>
                  </c:pt>
                  <c:pt idx="14">
                    <c:v>Primary Metal Production</c:v>
                  </c:pt>
                  <c:pt idx="15">
                    <c:v>Pulp and Paper and Wood Products</c:v>
                  </c:pt>
                  <c:pt idx="16">
                    <c:v>Rubber and Miscellaneous Plastics Products</c:v>
                  </c:pt>
                  <c:pt idx="17">
                    <c:v>Secondary Metal Production</c:v>
                  </c:pt>
                  <c:pt idx="18">
                    <c:v>Transportation Equipment</c:v>
                  </c:pt>
                  <c:pt idx="19">
                    <c:v>Commercial/Institutional</c:v>
                  </c:pt>
                  <c:pt idx="20">
                    <c:v>Electric Generation</c:v>
                  </c:pt>
                  <c:pt idx="21">
                    <c:v>Engine Testing</c:v>
                  </c:pt>
                  <c:pt idx="22">
                    <c:v>Industrial</c:v>
                  </c:pt>
                  <c:pt idx="23">
                    <c:v>LPG</c:v>
                  </c:pt>
                  <c:pt idx="24">
                    <c:v>Off-highway Vehicle Diesel</c:v>
                  </c:pt>
                  <c:pt idx="25">
                    <c:v>Off-highway Vehicle Gasoline  2-Stroke</c:v>
                  </c:pt>
                  <c:pt idx="26">
                    <c:v>Off-highway Vehicle Gasoline  4-Stroke</c:v>
                  </c:pt>
                  <c:pt idx="27">
                    <c:v>Railroad Equipment</c:v>
                  </c:pt>
                  <c:pt idx="28">
                    <c:v> </c:v>
                  </c:pt>
                  <c:pt idx="29">
                    <c:v>Organic Chemical Storage</c:v>
                  </c:pt>
                  <c:pt idx="30">
                    <c:v>Organic Chemical Transportation</c:v>
                  </c:pt>
                  <c:pt idx="31">
                    <c:v>Organic Solvent Evaporation</c:v>
                  </c:pt>
                  <c:pt idx="32">
                    <c:v>Petroleum Liquids Storage (non-Refinery)</c:v>
                  </c:pt>
                  <c:pt idx="33">
                    <c:v>Petroleum Product Storage at Refineries</c:v>
                  </c:pt>
                  <c:pt idx="34">
                    <c:v>Surface Coating Operations</c:v>
                  </c:pt>
                  <c:pt idx="35">
                    <c:v>Transportation and Marketing of Petroleum Products</c:v>
                  </c:pt>
                  <c:pt idx="36">
                    <c:v>Site Remediation</c:v>
                  </c:pt>
                  <c:pt idx="37">
                    <c:v>Solid Waste Disposal - Commercial/Institutional</c:v>
                  </c:pt>
                  <c:pt idx="38">
                    <c:v>Solid Waste Disposal - Government</c:v>
                  </c:pt>
                  <c:pt idx="39">
                    <c:v>Solid Waste Disposal - Industrial</c:v>
                  </c:pt>
                </c:lvl>
                <c:lvl>
                  <c:pt idx="0">
                    <c:v>External Combustion Boilers</c:v>
                  </c:pt>
                  <c:pt idx="4">
                    <c:v>Industrial Processes</c:v>
                  </c:pt>
                  <c:pt idx="19">
                    <c:v>Internal Combustion Engines</c:v>
                  </c:pt>
                  <c:pt idx="23">
                    <c:v>Mobile Sources</c:v>
                  </c:pt>
                  <c:pt idx="28">
                    <c:v>Petroleum and Solvent Evaporation</c:v>
                  </c:pt>
                  <c:pt idx="36">
                    <c:v>Waste Disposal</c:v>
                  </c:pt>
                </c:lvl>
                <c:lvl>
                  <c:pt idx="0">
                    <c:v>Point</c:v>
                  </c:pt>
                </c:lvl>
              </c:multiLvlStrCache>
            </c:multiLvlStrRef>
          </c:cat>
          <c:val>
            <c:numRef>
              <c:f>Point!$B$6:$B$53</c:f>
              <c:numCache>
                <c:formatCode>General</c:formatCode>
                <c:ptCount val="40"/>
                <c:pt idx="0">
                  <c:v>0.35757498855000003</c:v>
                </c:pt>
                <c:pt idx="1">
                  <c:v>0.20928940000000001</c:v>
                </c:pt>
                <c:pt idx="2">
                  <c:v>1.0810268700000001</c:v>
                </c:pt>
                <c:pt idx="3">
                  <c:v>6.4173215000000006E-2</c:v>
                </c:pt>
                <c:pt idx="4">
                  <c:v>0.49278999999999995</c:v>
                </c:pt>
                <c:pt idx="5">
                  <c:v>0</c:v>
                </c:pt>
                <c:pt idx="6">
                  <c:v>9.2037999999999998E-3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1.39694352</c:v>
                </c:pt>
                <c:pt idx="13">
                  <c:v>0</c:v>
                </c:pt>
                <c:pt idx="14">
                  <c:v>0.29159350000000001</c:v>
                </c:pt>
                <c:pt idx="15">
                  <c:v>0</c:v>
                </c:pt>
                <c:pt idx="16">
                  <c:v>0</c:v>
                </c:pt>
                <c:pt idx="17">
                  <c:v>0.3688092</c:v>
                </c:pt>
                <c:pt idx="18">
                  <c:v>0</c:v>
                </c:pt>
                <c:pt idx="19">
                  <c:v>5.266504E-3</c:v>
                </c:pt>
                <c:pt idx="20">
                  <c:v>3.64207474</c:v>
                </c:pt>
                <c:pt idx="21">
                  <c:v>7.8879472999999992E-2</c:v>
                </c:pt>
                <c:pt idx="22">
                  <c:v>1.6043652095900001</c:v>
                </c:pt>
                <c:pt idx="23">
                  <c:v>7.8312629999999998E-3</c:v>
                </c:pt>
                <c:pt idx="24">
                  <c:v>12.25072578909</c:v>
                </c:pt>
                <c:pt idx="25">
                  <c:v>2.8777E-3</c:v>
                </c:pt>
                <c:pt idx="26">
                  <c:v>1.67114069E-2</c:v>
                </c:pt>
                <c:pt idx="27">
                  <c:v>6.5722000000000003E-2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7.7287999999999996E-5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9.2144999999999998E-4</c:v>
                </c:pt>
                <c:pt idx="36">
                  <c:v>0</c:v>
                </c:pt>
                <c:pt idx="37">
                  <c:v>0</c:v>
                </c:pt>
                <c:pt idx="38">
                  <c:v>0.25528219199999996</c:v>
                </c:pt>
                <c:pt idx="39">
                  <c:v>0.40399609999999997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8E-4B7D-8530-FD82BAF62351}"/>
            </c:ext>
          </c:extLst>
        </c:ser>
        <c:ser>
          <c:idx val="1"/>
          <c:order val="1"/>
          <c:tx>
            <c:strRef>
              <c:f>Point!$C$5</c:f>
              <c:strCache>
                <c:ptCount val="1"/>
                <c:pt idx="0">
                  <c:v>Sum of VOC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multiLvlStrRef>
              <c:f>Point!$A$6:$A$53</c:f>
              <c:multiLvlStrCache>
                <c:ptCount val="40"/>
                <c:lvl>
                  <c:pt idx="0">
                    <c:v>Commercial/Institutional</c:v>
                  </c:pt>
                  <c:pt idx="1">
                    <c:v>Electric Generation</c:v>
                  </c:pt>
                  <c:pt idx="2">
                    <c:v>Industrial</c:v>
                  </c:pt>
                  <c:pt idx="3">
                    <c:v>Space Heaters</c:v>
                  </c:pt>
                  <c:pt idx="4">
                    <c:v>Chemical Manufacturing</c:v>
                  </c:pt>
                  <c:pt idx="5">
                    <c:v>Cooling Tower</c:v>
                  </c:pt>
                  <c:pt idx="6">
                    <c:v>Fabricated Metal Products</c:v>
                  </c:pt>
                  <c:pt idx="7">
                    <c:v>Food and Agriculture</c:v>
                  </c:pt>
                  <c:pt idx="8">
                    <c:v>In-process Fuel Use</c:v>
                  </c:pt>
                  <c:pt idx="9">
                    <c:v>Mineral Products</c:v>
                  </c:pt>
                  <c:pt idx="10">
                    <c:v>Miscellaneous Manufacturing Industries</c:v>
                  </c:pt>
                  <c:pt idx="11">
                    <c:v>Oil and Gas Production</c:v>
                  </c:pt>
                  <c:pt idx="12">
                    <c:v>Petroleum Industry</c:v>
                  </c:pt>
                  <c:pt idx="13">
                    <c:v>Photo Equip/Health Care/Labs/Air Condit/SwimPools</c:v>
                  </c:pt>
                  <c:pt idx="14">
                    <c:v>Primary Metal Production</c:v>
                  </c:pt>
                  <c:pt idx="15">
                    <c:v>Pulp and Paper and Wood Products</c:v>
                  </c:pt>
                  <c:pt idx="16">
                    <c:v>Rubber and Miscellaneous Plastics Products</c:v>
                  </c:pt>
                  <c:pt idx="17">
                    <c:v>Secondary Metal Production</c:v>
                  </c:pt>
                  <c:pt idx="18">
                    <c:v>Transportation Equipment</c:v>
                  </c:pt>
                  <c:pt idx="19">
                    <c:v>Commercial/Institutional</c:v>
                  </c:pt>
                  <c:pt idx="20">
                    <c:v>Electric Generation</c:v>
                  </c:pt>
                  <c:pt idx="21">
                    <c:v>Engine Testing</c:v>
                  </c:pt>
                  <c:pt idx="22">
                    <c:v>Industrial</c:v>
                  </c:pt>
                  <c:pt idx="23">
                    <c:v>LPG</c:v>
                  </c:pt>
                  <c:pt idx="24">
                    <c:v>Off-highway Vehicle Diesel</c:v>
                  </c:pt>
                  <c:pt idx="25">
                    <c:v>Off-highway Vehicle Gasoline  2-Stroke</c:v>
                  </c:pt>
                  <c:pt idx="26">
                    <c:v>Off-highway Vehicle Gasoline  4-Stroke</c:v>
                  </c:pt>
                  <c:pt idx="27">
                    <c:v>Railroad Equipment</c:v>
                  </c:pt>
                  <c:pt idx="28">
                    <c:v> </c:v>
                  </c:pt>
                  <c:pt idx="29">
                    <c:v>Organic Chemical Storage</c:v>
                  </c:pt>
                  <c:pt idx="30">
                    <c:v>Organic Chemical Transportation</c:v>
                  </c:pt>
                  <c:pt idx="31">
                    <c:v>Organic Solvent Evaporation</c:v>
                  </c:pt>
                  <c:pt idx="32">
                    <c:v>Petroleum Liquids Storage (non-Refinery)</c:v>
                  </c:pt>
                  <c:pt idx="33">
                    <c:v>Petroleum Product Storage at Refineries</c:v>
                  </c:pt>
                  <c:pt idx="34">
                    <c:v>Surface Coating Operations</c:v>
                  </c:pt>
                  <c:pt idx="35">
                    <c:v>Transportation and Marketing of Petroleum Products</c:v>
                  </c:pt>
                  <c:pt idx="36">
                    <c:v>Site Remediation</c:v>
                  </c:pt>
                  <c:pt idx="37">
                    <c:v>Solid Waste Disposal - Commercial/Institutional</c:v>
                  </c:pt>
                  <c:pt idx="38">
                    <c:v>Solid Waste Disposal - Government</c:v>
                  </c:pt>
                  <c:pt idx="39">
                    <c:v>Solid Waste Disposal - Industrial</c:v>
                  </c:pt>
                </c:lvl>
                <c:lvl>
                  <c:pt idx="0">
                    <c:v>External Combustion Boilers</c:v>
                  </c:pt>
                  <c:pt idx="4">
                    <c:v>Industrial Processes</c:v>
                  </c:pt>
                  <c:pt idx="19">
                    <c:v>Internal Combustion Engines</c:v>
                  </c:pt>
                  <c:pt idx="23">
                    <c:v>Mobile Sources</c:v>
                  </c:pt>
                  <c:pt idx="28">
                    <c:v>Petroleum and Solvent Evaporation</c:v>
                  </c:pt>
                  <c:pt idx="36">
                    <c:v>Waste Disposal</c:v>
                  </c:pt>
                </c:lvl>
                <c:lvl>
                  <c:pt idx="0">
                    <c:v>Point</c:v>
                  </c:pt>
                </c:lvl>
              </c:multiLvlStrCache>
            </c:multiLvlStrRef>
          </c:cat>
          <c:val>
            <c:numRef>
              <c:f>Point!$C$6:$C$53</c:f>
              <c:numCache>
                <c:formatCode>General</c:formatCode>
                <c:ptCount val="40"/>
                <c:pt idx="0">
                  <c:v>1.4711339604200001E-2</c:v>
                </c:pt>
                <c:pt idx="1">
                  <c:v>1.433893E-2</c:v>
                </c:pt>
                <c:pt idx="2">
                  <c:v>7.4722774000000006E-2</c:v>
                </c:pt>
                <c:pt idx="3">
                  <c:v>4.24172E-3</c:v>
                </c:pt>
                <c:pt idx="4">
                  <c:v>0.43171990000000005</c:v>
                </c:pt>
                <c:pt idx="5">
                  <c:v>0</c:v>
                </c:pt>
                <c:pt idx="6">
                  <c:v>5.62172E-4</c:v>
                </c:pt>
                <c:pt idx="7">
                  <c:v>0.25413799999999998</c:v>
                </c:pt>
                <c:pt idx="8">
                  <c:v>1.9178000000000001E-2</c:v>
                </c:pt>
                <c:pt idx="9">
                  <c:v>5.5397000000000002E-2</c:v>
                </c:pt>
                <c:pt idx="10">
                  <c:v>2.1332999999999999E-3</c:v>
                </c:pt>
                <c:pt idx="11">
                  <c:v>0</c:v>
                </c:pt>
                <c:pt idx="12">
                  <c:v>2.4551477092999998</c:v>
                </c:pt>
                <c:pt idx="13">
                  <c:v>0</c:v>
                </c:pt>
                <c:pt idx="14">
                  <c:v>1.79761645</c:v>
                </c:pt>
                <c:pt idx="15">
                  <c:v>4.0077000000000002E-2</c:v>
                </c:pt>
                <c:pt idx="16">
                  <c:v>0</c:v>
                </c:pt>
                <c:pt idx="17">
                  <c:v>4.8067589999999993E-2</c:v>
                </c:pt>
                <c:pt idx="18">
                  <c:v>1.3679E-2</c:v>
                </c:pt>
                <c:pt idx="19">
                  <c:v>4.2678300000000002E-4</c:v>
                </c:pt>
                <c:pt idx="20">
                  <c:v>0.162302954</c:v>
                </c:pt>
                <c:pt idx="21">
                  <c:v>6.470865000000001E-3</c:v>
                </c:pt>
                <c:pt idx="22">
                  <c:v>0.175054923099</c:v>
                </c:pt>
                <c:pt idx="23">
                  <c:v>3.1506108000000001E-3</c:v>
                </c:pt>
                <c:pt idx="24">
                  <c:v>0.61489326211730011</c:v>
                </c:pt>
                <c:pt idx="25">
                  <c:v>8.9643E-2</c:v>
                </c:pt>
                <c:pt idx="26">
                  <c:v>1.8392026300000003E-2</c:v>
                </c:pt>
                <c:pt idx="27">
                  <c:v>5.5174999999999998E-3</c:v>
                </c:pt>
                <c:pt idx="28">
                  <c:v>1.1298000000000001E-2</c:v>
                </c:pt>
                <c:pt idx="29">
                  <c:v>5.3254000000000001E-3</c:v>
                </c:pt>
                <c:pt idx="30">
                  <c:v>3.1374000000000001E-4</c:v>
                </c:pt>
                <c:pt idx="31">
                  <c:v>0.20908929600000001</c:v>
                </c:pt>
                <c:pt idx="32">
                  <c:v>8.2184537000000002E-2</c:v>
                </c:pt>
                <c:pt idx="33">
                  <c:v>1.53922705445</c:v>
                </c:pt>
                <c:pt idx="34">
                  <c:v>0.61376111000000011</c:v>
                </c:pt>
                <c:pt idx="35">
                  <c:v>0.10279186500000001</c:v>
                </c:pt>
                <c:pt idx="36">
                  <c:v>2.7404999999999999E-3</c:v>
                </c:pt>
                <c:pt idx="37">
                  <c:v>0</c:v>
                </c:pt>
                <c:pt idx="38">
                  <c:v>6.7198679999999997E-2</c:v>
                </c:pt>
                <c:pt idx="39">
                  <c:v>1.34308E-2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98E-4B7D-8530-FD82BAF62351}"/>
            </c:ext>
          </c:extLst>
        </c:ser>
        <c:ser>
          <c:idx val="2"/>
          <c:order val="2"/>
          <c:tx>
            <c:strRef>
              <c:f>Point!$D$5</c:f>
              <c:strCache>
                <c:ptCount val="1"/>
                <c:pt idx="0">
                  <c:v>Sum of PM2_5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multiLvlStrRef>
              <c:f>Point!$A$6:$A$53</c:f>
              <c:multiLvlStrCache>
                <c:ptCount val="40"/>
                <c:lvl>
                  <c:pt idx="0">
                    <c:v>Commercial/Institutional</c:v>
                  </c:pt>
                  <c:pt idx="1">
                    <c:v>Electric Generation</c:v>
                  </c:pt>
                  <c:pt idx="2">
                    <c:v>Industrial</c:v>
                  </c:pt>
                  <c:pt idx="3">
                    <c:v>Space Heaters</c:v>
                  </c:pt>
                  <c:pt idx="4">
                    <c:v>Chemical Manufacturing</c:v>
                  </c:pt>
                  <c:pt idx="5">
                    <c:v>Cooling Tower</c:v>
                  </c:pt>
                  <c:pt idx="6">
                    <c:v>Fabricated Metal Products</c:v>
                  </c:pt>
                  <c:pt idx="7">
                    <c:v>Food and Agriculture</c:v>
                  </c:pt>
                  <c:pt idx="8">
                    <c:v>In-process Fuel Use</c:v>
                  </c:pt>
                  <c:pt idx="9">
                    <c:v>Mineral Products</c:v>
                  </c:pt>
                  <c:pt idx="10">
                    <c:v>Miscellaneous Manufacturing Industries</c:v>
                  </c:pt>
                  <c:pt idx="11">
                    <c:v>Oil and Gas Production</c:v>
                  </c:pt>
                  <c:pt idx="12">
                    <c:v>Petroleum Industry</c:v>
                  </c:pt>
                  <c:pt idx="13">
                    <c:v>Photo Equip/Health Care/Labs/Air Condit/SwimPools</c:v>
                  </c:pt>
                  <c:pt idx="14">
                    <c:v>Primary Metal Production</c:v>
                  </c:pt>
                  <c:pt idx="15">
                    <c:v>Pulp and Paper and Wood Products</c:v>
                  </c:pt>
                  <c:pt idx="16">
                    <c:v>Rubber and Miscellaneous Plastics Products</c:v>
                  </c:pt>
                  <c:pt idx="17">
                    <c:v>Secondary Metal Production</c:v>
                  </c:pt>
                  <c:pt idx="18">
                    <c:v>Transportation Equipment</c:v>
                  </c:pt>
                  <c:pt idx="19">
                    <c:v>Commercial/Institutional</c:v>
                  </c:pt>
                  <c:pt idx="20">
                    <c:v>Electric Generation</c:v>
                  </c:pt>
                  <c:pt idx="21">
                    <c:v>Engine Testing</c:v>
                  </c:pt>
                  <c:pt idx="22">
                    <c:v>Industrial</c:v>
                  </c:pt>
                  <c:pt idx="23">
                    <c:v>LPG</c:v>
                  </c:pt>
                  <c:pt idx="24">
                    <c:v>Off-highway Vehicle Diesel</c:v>
                  </c:pt>
                  <c:pt idx="25">
                    <c:v>Off-highway Vehicle Gasoline  2-Stroke</c:v>
                  </c:pt>
                  <c:pt idx="26">
                    <c:v>Off-highway Vehicle Gasoline  4-Stroke</c:v>
                  </c:pt>
                  <c:pt idx="27">
                    <c:v>Railroad Equipment</c:v>
                  </c:pt>
                  <c:pt idx="28">
                    <c:v> </c:v>
                  </c:pt>
                  <c:pt idx="29">
                    <c:v>Organic Chemical Storage</c:v>
                  </c:pt>
                  <c:pt idx="30">
                    <c:v>Organic Chemical Transportation</c:v>
                  </c:pt>
                  <c:pt idx="31">
                    <c:v>Organic Solvent Evaporation</c:v>
                  </c:pt>
                  <c:pt idx="32">
                    <c:v>Petroleum Liquids Storage (non-Refinery)</c:v>
                  </c:pt>
                  <c:pt idx="33">
                    <c:v>Petroleum Product Storage at Refineries</c:v>
                  </c:pt>
                  <c:pt idx="34">
                    <c:v>Surface Coating Operations</c:v>
                  </c:pt>
                  <c:pt idx="35">
                    <c:v>Transportation and Marketing of Petroleum Products</c:v>
                  </c:pt>
                  <c:pt idx="36">
                    <c:v>Site Remediation</c:v>
                  </c:pt>
                  <c:pt idx="37">
                    <c:v>Solid Waste Disposal - Commercial/Institutional</c:v>
                  </c:pt>
                  <c:pt idx="38">
                    <c:v>Solid Waste Disposal - Government</c:v>
                  </c:pt>
                  <c:pt idx="39">
                    <c:v>Solid Waste Disposal - Industrial</c:v>
                  </c:pt>
                </c:lvl>
                <c:lvl>
                  <c:pt idx="0">
                    <c:v>External Combustion Boilers</c:v>
                  </c:pt>
                  <c:pt idx="4">
                    <c:v>Industrial Processes</c:v>
                  </c:pt>
                  <c:pt idx="19">
                    <c:v>Internal Combustion Engines</c:v>
                  </c:pt>
                  <c:pt idx="23">
                    <c:v>Mobile Sources</c:v>
                  </c:pt>
                  <c:pt idx="28">
                    <c:v>Petroleum and Solvent Evaporation</c:v>
                  </c:pt>
                  <c:pt idx="36">
                    <c:v>Waste Disposal</c:v>
                  </c:pt>
                </c:lvl>
                <c:lvl>
                  <c:pt idx="0">
                    <c:v>Point</c:v>
                  </c:pt>
                </c:lvl>
              </c:multiLvlStrCache>
            </c:multiLvlStrRef>
          </c:cat>
          <c:val>
            <c:numRef>
              <c:f>Point!$D$6:$D$53</c:f>
              <c:numCache>
                <c:formatCode>General</c:formatCode>
                <c:ptCount val="40"/>
                <c:pt idx="0">
                  <c:v>2.4032969682999998E-2</c:v>
                </c:pt>
                <c:pt idx="1">
                  <c:v>7.2824659999999999E-2</c:v>
                </c:pt>
                <c:pt idx="2">
                  <c:v>0.14109808499999998</c:v>
                </c:pt>
                <c:pt idx="3">
                  <c:v>4.4631100000000002E-3</c:v>
                </c:pt>
                <c:pt idx="4">
                  <c:v>0.23988099999999998</c:v>
                </c:pt>
                <c:pt idx="5">
                  <c:v>3.9028936000000004E-3</c:v>
                </c:pt>
                <c:pt idx="6">
                  <c:v>4.0486108700000002E-2</c:v>
                </c:pt>
                <c:pt idx="7">
                  <c:v>0</c:v>
                </c:pt>
                <c:pt idx="8">
                  <c:v>0</c:v>
                </c:pt>
                <c:pt idx="9">
                  <c:v>0.48739165031999998</c:v>
                </c:pt>
                <c:pt idx="10">
                  <c:v>0.11726</c:v>
                </c:pt>
                <c:pt idx="11">
                  <c:v>0</c:v>
                </c:pt>
                <c:pt idx="12">
                  <c:v>0.37788086699999995</c:v>
                </c:pt>
                <c:pt idx="13">
                  <c:v>2.1657999999999998E-3</c:v>
                </c:pt>
                <c:pt idx="14">
                  <c:v>3.6395979999000003</c:v>
                </c:pt>
                <c:pt idx="15">
                  <c:v>5.1467740000000005E-2</c:v>
                </c:pt>
                <c:pt idx="16">
                  <c:v>0</c:v>
                </c:pt>
                <c:pt idx="17">
                  <c:v>0.11404584472999998</c:v>
                </c:pt>
                <c:pt idx="18">
                  <c:v>6.4181000000000002E-2</c:v>
                </c:pt>
                <c:pt idx="19">
                  <c:v>4.2429639999999998E-4</c:v>
                </c:pt>
                <c:pt idx="20">
                  <c:v>0.32578909020000008</c:v>
                </c:pt>
                <c:pt idx="21">
                  <c:v>0.23711307076999999</c:v>
                </c:pt>
                <c:pt idx="22">
                  <c:v>0.15239236610000001</c:v>
                </c:pt>
                <c:pt idx="23">
                  <c:v>3.2323030000000003E-4</c:v>
                </c:pt>
                <c:pt idx="24">
                  <c:v>0.49407979660200002</c:v>
                </c:pt>
                <c:pt idx="25">
                  <c:v>2.1968999999999999E-3</c:v>
                </c:pt>
                <c:pt idx="26">
                  <c:v>2.4060895000000001E-4</c:v>
                </c:pt>
                <c:pt idx="27">
                  <c:v>2.2385E-3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6.1830000000000001E-4</c:v>
                </c:pt>
                <c:pt idx="32">
                  <c:v>0</c:v>
                </c:pt>
                <c:pt idx="33">
                  <c:v>0</c:v>
                </c:pt>
                <c:pt idx="34">
                  <c:v>3.6033000000000003E-3</c:v>
                </c:pt>
                <c:pt idx="35">
                  <c:v>5.5846E-5</c:v>
                </c:pt>
                <c:pt idx="36">
                  <c:v>0</c:v>
                </c:pt>
                <c:pt idx="37">
                  <c:v>3.3898000000000001E-6</c:v>
                </c:pt>
                <c:pt idx="38">
                  <c:v>1.555603E-2</c:v>
                </c:pt>
                <c:pt idx="39">
                  <c:v>0.32042810999999999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98E-4B7D-8530-FD82BAF62351}"/>
            </c:ext>
          </c:extLst>
        </c:ser>
        <c:ser>
          <c:idx val="3"/>
          <c:order val="3"/>
          <c:tx>
            <c:strRef>
              <c:f>Point!$E$5</c:f>
              <c:strCache>
                <c:ptCount val="1"/>
                <c:pt idx="0">
                  <c:v>Sum of NH3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multiLvlStrRef>
              <c:f>Point!$A$6:$A$53</c:f>
              <c:multiLvlStrCache>
                <c:ptCount val="40"/>
                <c:lvl>
                  <c:pt idx="0">
                    <c:v>Commercial/Institutional</c:v>
                  </c:pt>
                  <c:pt idx="1">
                    <c:v>Electric Generation</c:v>
                  </c:pt>
                  <c:pt idx="2">
                    <c:v>Industrial</c:v>
                  </c:pt>
                  <c:pt idx="3">
                    <c:v>Space Heaters</c:v>
                  </c:pt>
                  <c:pt idx="4">
                    <c:v>Chemical Manufacturing</c:v>
                  </c:pt>
                  <c:pt idx="5">
                    <c:v>Cooling Tower</c:v>
                  </c:pt>
                  <c:pt idx="6">
                    <c:v>Fabricated Metal Products</c:v>
                  </c:pt>
                  <c:pt idx="7">
                    <c:v>Food and Agriculture</c:v>
                  </c:pt>
                  <c:pt idx="8">
                    <c:v>In-process Fuel Use</c:v>
                  </c:pt>
                  <c:pt idx="9">
                    <c:v>Mineral Products</c:v>
                  </c:pt>
                  <c:pt idx="10">
                    <c:v>Miscellaneous Manufacturing Industries</c:v>
                  </c:pt>
                  <c:pt idx="11">
                    <c:v>Oil and Gas Production</c:v>
                  </c:pt>
                  <c:pt idx="12">
                    <c:v>Petroleum Industry</c:v>
                  </c:pt>
                  <c:pt idx="13">
                    <c:v>Photo Equip/Health Care/Labs/Air Condit/SwimPools</c:v>
                  </c:pt>
                  <c:pt idx="14">
                    <c:v>Primary Metal Production</c:v>
                  </c:pt>
                  <c:pt idx="15">
                    <c:v>Pulp and Paper and Wood Products</c:v>
                  </c:pt>
                  <c:pt idx="16">
                    <c:v>Rubber and Miscellaneous Plastics Products</c:v>
                  </c:pt>
                  <c:pt idx="17">
                    <c:v>Secondary Metal Production</c:v>
                  </c:pt>
                  <c:pt idx="18">
                    <c:v>Transportation Equipment</c:v>
                  </c:pt>
                  <c:pt idx="19">
                    <c:v>Commercial/Institutional</c:v>
                  </c:pt>
                  <c:pt idx="20">
                    <c:v>Electric Generation</c:v>
                  </c:pt>
                  <c:pt idx="21">
                    <c:v>Engine Testing</c:v>
                  </c:pt>
                  <c:pt idx="22">
                    <c:v>Industrial</c:v>
                  </c:pt>
                  <c:pt idx="23">
                    <c:v>LPG</c:v>
                  </c:pt>
                  <c:pt idx="24">
                    <c:v>Off-highway Vehicle Diesel</c:v>
                  </c:pt>
                  <c:pt idx="25">
                    <c:v>Off-highway Vehicle Gasoline  2-Stroke</c:v>
                  </c:pt>
                  <c:pt idx="26">
                    <c:v>Off-highway Vehicle Gasoline  4-Stroke</c:v>
                  </c:pt>
                  <c:pt idx="27">
                    <c:v>Railroad Equipment</c:v>
                  </c:pt>
                  <c:pt idx="28">
                    <c:v> </c:v>
                  </c:pt>
                  <c:pt idx="29">
                    <c:v>Organic Chemical Storage</c:v>
                  </c:pt>
                  <c:pt idx="30">
                    <c:v>Organic Chemical Transportation</c:v>
                  </c:pt>
                  <c:pt idx="31">
                    <c:v>Organic Solvent Evaporation</c:v>
                  </c:pt>
                  <c:pt idx="32">
                    <c:v>Petroleum Liquids Storage (non-Refinery)</c:v>
                  </c:pt>
                  <c:pt idx="33">
                    <c:v>Petroleum Product Storage at Refineries</c:v>
                  </c:pt>
                  <c:pt idx="34">
                    <c:v>Surface Coating Operations</c:v>
                  </c:pt>
                  <c:pt idx="35">
                    <c:v>Transportation and Marketing of Petroleum Products</c:v>
                  </c:pt>
                  <c:pt idx="36">
                    <c:v>Site Remediation</c:v>
                  </c:pt>
                  <c:pt idx="37">
                    <c:v>Solid Waste Disposal - Commercial/Institutional</c:v>
                  </c:pt>
                  <c:pt idx="38">
                    <c:v>Solid Waste Disposal - Government</c:v>
                  </c:pt>
                  <c:pt idx="39">
                    <c:v>Solid Waste Disposal - Industrial</c:v>
                  </c:pt>
                </c:lvl>
                <c:lvl>
                  <c:pt idx="0">
                    <c:v>External Combustion Boilers</c:v>
                  </c:pt>
                  <c:pt idx="4">
                    <c:v>Industrial Processes</c:v>
                  </c:pt>
                  <c:pt idx="19">
                    <c:v>Internal Combustion Engines</c:v>
                  </c:pt>
                  <c:pt idx="23">
                    <c:v>Mobile Sources</c:v>
                  </c:pt>
                  <c:pt idx="28">
                    <c:v>Petroleum and Solvent Evaporation</c:v>
                  </c:pt>
                  <c:pt idx="36">
                    <c:v>Waste Disposal</c:v>
                  </c:pt>
                </c:lvl>
                <c:lvl>
                  <c:pt idx="0">
                    <c:v>Point</c:v>
                  </c:pt>
                </c:lvl>
              </c:multiLvlStrCache>
            </c:multiLvlStrRef>
          </c:cat>
          <c:val>
            <c:numRef>
              <c:f>Point!$E$6:$E$53</c:f>
              <c:numCache>
                <c:formatCode>General</c:formatCode>
                <c:ptCount val="40"/>
                <c:pt idx="0">
                  <c:v>5.2244917380000009E-3</c:v>
                </c:pt>
                <c:pt idx="1">
                  <c:v>8.1953100000000008E-3</c:v>
                </c:pt>
                <c:pt idx="2">
                  <c:v>3.8744689999999998E-2</c:v>
                </c:pt>
                <c:pt idx="3">
                  <c:v>8.2196799999999996E-4</c:v>
                </c:pt>
                <c:pt idx="4">
                  <c:v>0.200875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4.7055999999999999E-3</c:v>
                </c:pt>
                <c:pt idx="10">
                  <c:v>0</c:v>
                </c:pt>
                <c:pt idx="11">
                  <c:v>0</c:v>
                </c:pt>
                <c:pt idx="12">
                  <c:v>4.9209783400000005E-2</c:v>
                </c:pt>
                <c:pt idx="13">
                  <c:v>0</c:v>
                </c:pt>
                <c:pt idx="14">
                  <c:v>8.6227770000000016E-3</c:v>
                </c:pt>
                <c:pt idx="15">
                  <c:v>0</c:v>
                </c:pt>
                <c:pt idx="16">
                  <c:v>0</c:v>
                </c:pt>
                <c:pt idx="17">
                  <c:v>2.1924900000000001E-3</c:v>
                </c:pt>
                <c:pt idx="18">
                  <c:v>0</c:v>
                </c:pt>
                <c:pt idx="19">
                  <c:v>1.3383E-6</c:v>
                </c:pt>
                <c:pt idx="20">
                  <c:v>0.62278737707999998</c:v>
                </c:pt>
                <c:pt idx="21">
                  <c:v>9.0059999999999998E-6</c:v>
                </c:pt>
                <c:pt idx="22">
                  <c:v>3.1002096E-2</c:v>
                </c:pt>
                <c:pt idx="23">
                  <c:v>0</c:v>
                </c:pt>
                <c:pt idx="24">
                  <c:v>1.9047000000000001E-4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6.0481E-4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1.3024999999999999E-4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98E-4B7D-8530-FD82BAF62351}"/>
            </c:ext>
          </c:extLst>
        </c:ser>
        <c:ser>
          <c:idx val="4"/>
          <c:order val="4"/>
          <c:tx>
            <c:strRef>
              <c:f>Point!$F$5</c:f>
              <c:strCache>
                <c:ptCount val="1"/>
                <c:pt idx="0">
                  <c:v>Sum of SO2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multiLvlStrRef>
              <c:f>Point!$A$6:$A$53</c:f>
              <c:multiLvlStrCache>
                <c:ptCount val="40"/>
                <c:lvl>
                  <c:pt idx="0">
                    <c:v>Commercial/Institutional</c:v>
                  </c:pt>
                  <c:pt idx="1">
                    <c:v>Electric Generation</c:v>
                  </c:pt>
                  <c:pt idx="2">
                    <c:v>Industrial</c:v>
                  </c:pt>
                  <c:pt idx="3">
                    <c:v>Space Heaters</c:v>
                  </c:pt>
                  <c:pt idx="4">
                    <c:v>Chemical Manufacturing</c:v>
                  </c:pt>
                  <c:pt idx="5">
                    <c:v>Cooling Tower</c:v>
                  </c:pt>
                  <c:pt idx="6">
                    <c:v>Fabricated Metal Products</c:v>
                  </c:pt>
                  <c:pt idx="7">
                    <c:v>Food and Agriculture</c:v>
                  </c:pt>
                  <c:pt idx="8">
                    <c:v>In-process Fuel Use</c:v>
                  </c:pt>
                  <c:pt idx="9">
                    <c:v>Mineral Products</c:v>
                  </c:pt>
                  <c:pt idx="10">
                    <c:v>Miscellaneous Manufacturing Industries</c:v>
                  </c:pt>
                  <c:pt idx="11">
                    <c:v>Oil and Gas Production</c:v>
                  </c:pt>
                  <c:pt idx="12">
                    <c:v>Petroleum Industry</c:v>
                  </c:pt>
                  <c:pt idx="13">
                    <c:v>Photo Equip/Health Care/Labs/Air Condit/SwimPools</c:v>
                  </c:pt>
                  <c:pt idx="14">
                    <c:v>Primary Metal Production</c:v>
                  </c:pt>
                  <c:pt idx="15">
                    <c:v>Pulp and Paper and Wood Products</c:v>
                  </c:pt>
                  <c:pt idx="16">
                    <c:v>Rubber and Miscellaneous Plastics Products</c:v>
                  </c:pt>
                  <c:pt idx="17">
                    <c:v>Secondary Metal Production</c:v>
                  </c:pt>
                  <c:pt idx="18">
                    <c:v>Transportation Equipment</c:v>
                  </c:pt>
                  <c:pt idx="19">
                    <c:v>Commercial/Institutional</c:v>
                  </c:pt>
                  <c:pt idx="20">
                    <c:v>Electric Generation</c:v>
                  </c:pt>
                  <c:pt idx="21">
                    <c:v>Engine Testing</c:v>
                  </c:pt>
                  <c:pt idx="22">
                    <c:v>Industrial</c:v>
                  </c:pt>
                  <c:pt idx="23">
                    <c:v>LPG</c:v>
                  </c:pt>
                  <c:pt idx="24">
                    <c:v>Off-highway Vehicle Diesel</c:v>
                  </c:pt>
                  <c:pt idx="25">
                    <c:v>Off-highway Vehicle Gasoline  2-Stroke</c:v>
                  </c:pt>
                  <c:pt idx="26">
                    <c:v>Off-highway Vehicle Gasoline  4-Stroke</c:v>
                  </c:pt>
                  <c:pt idx="27">
                    <c:v>Railroad Equipment</c:v>
                  </c:pt>
                  <c:pt idx="28">
                    <c:v> </c:v>
                  </c:pt>
                  <c:pt idx="29">
                    <c:v>Organic Chemical Storage</c:v>
                  </c:pt>
                  <c:pt idx="30">
                    <c:v>Organic Chemical Transportation</c:v>
                  </c:pt>
                  <c:pt idx="31">
                    <c:v>Organic Solvent Evaporation</c:v>
                  </c:pt>
                  <c:pt idx="32">
                    <c:v>Petroleum Liquids Storage (non-Refinery)</c:v>
                  </c:pt>
                  <c:pt idx="33">
                    <c:v>Petroleum Product Storage at Refineries</c:v>
                  </c:pt>
                  <c:pt idx="34">
                    <c:v>Surface Coating Operations</c:v>
                  </c:pt>
                  <c:pt idx="35">
                    <c:v>Transportation and Marketing of Petroleum Products</c:v>
                  </c:pt>
                  <c:pt idx="36">
                    <c:v>Site Remediation</c:v>
                  </c:pt>
                  <c:pt idx="37">
                    <c:v>Solid Waste Disposal - Commercial/Institutional</c:v>
                  </c:pt>
                  <c:pt idx="38">
                    <c:v>Solid Waste Disposal - Government</c:v>
                  </c:pt>
                  <c:pt idx="39">
                    <c:v>Solid Waste Disposal - Industrial</c:v>
                  </c:pt>
                </c:lvl>
                <c:lvl>
                  <c:pt idx="0">
                    <c:v>External Combustion Boilers</c:v>
                  </c:pt>
                  <c:pt idx="4">
                    <c:v>Industrial Processes</c:v>
                  </c:pt>
                  <c:pt idx="19">
                    <c:v>Internal Combustion Engines</c:v>
                  </c:pt>
                  <c:pt idx="23">
                    <c:v>Mobile Sources</c:v>
                  </c:pt>
                  <c:pt idx="28">
                    <c:v>Petroleum and Solvent Evaporation</c:v>
                  </c:pt>
                  <c:pt idx="36">
                    <c:v>Waste Disposal</c:v>
                  </c:pt>
                </c:lvl>
                <c:lvl>
                  <c:pt idx="0">
                    <c:v>Point</c:v>
                  </c:pt>
                </c:lvl>
              </c:multiLvlStrCache>
            </c:multiLvlStrRef>
          </c:cat>
          <c:val>
            <c:numRef>
              <c:f>Point!$F$6:$F$53</c:f>
              <c:numCache>
                <c:formatCode>General</c:formatCode>
                <c:ptCount val="40"/>
                <c:pt idx="0">
                  <c:v>5.7360652929499996E-2</c:v>
                </c:pt>
                <c:pt idx="1">
                  <c:v>1.5828109999999999E-3</c:v>
                </c:pt>
                <c:pt idx="2">
                  <c:v>0.12212962000000001</c:v>
                </c:pt>
                <c:pt idx="3">
                  <c:v>1.6190272999999999E-4</c:v>
                </c:pt>
                <c:pt idx="4">
                  <c:v>9.6778000000000003E-2</c:v>
                </c:pt>
                <c:pt idx="5">
                  <c:v>0</c:v>
                </c:pt>
                <c:pt idx="6">
                  <c:v>3.7045999999999997E-5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2.9057000000000002E-3</c:v>
                </c:pt>
                <c:pt idx="12">
                  <c:v>1.5188803799999997</c:v>
                </c:pt>
                <c:pt idx="13">
                  <c:v>0</c:v>
                </c:pt>
                <c:pt idx="14">
                  <c:v>1.7431635999999999</c:v>
                </c:pt>
                <c:pt idx="15">
                  <c:v>0</c:v>
                </c:pt>
                <c:pt idx="16">
                  <c:v>0</c:v>
                </c:pt>
                <c:pt idx="17">
                  <c:v>0.28555603809999996</c:v>
                </c:pt>
                <c:pt idx="18">
                  <c:v>0</c:v>
                </c:pt>
                <c:pt idx="19">
                  <c:v>8.3540517999999993E-4</c:v>
                </c:pt>
                <c:pt idx="20">
                  <c:v>4.8256734960000006E-2</c:v>
                </c:pt>
                <c:pt idx="21">
                  <c:v>1.499693455E-3</c:v>
                </c:pt>
                <c:pt idx="22">
                  <c:v>4.0760710775E-2</c:v>
                </c:pt>
                <c:pt idx="23">
                  <c:v>3.1222310000000002E-5</c:v>
                </c:pt>
                <c:pt idx="24">
                  <c:v>1.1978632351313001E-2</c:v>
                </c:pt>
                <c:pt idx="25">
                  <c:v>3.4425999999999999E-5</c:v>
                </c:pt>
                <c:pt idx="26">
                  <c:v>1.2614044200000003E-4</c:v>
                </c:pt>
                <c:pt idx="27">
                  <c:v>1.3025999999999999E-3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1.8174249319999999E-2</c:v>
                </c:pt>
                <c:pt idx="39">
                  <c:v>2.5445930000000002E-2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98E-4B7D-8530-FD82BAF623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34180192"/>
        <c:axId val="334181176"/>
      </c:barChart>
      <c:catAx>
        <c:axId val="334180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4181176"/>
        <c:crosses val="autoZero"/>
        <c:auto val="1"/>
        <c:lblAlgn val="ctr"/>
        <c:lblOffset val="100"/>
        <c:noMultiLvlLbl val="0"/>
      </c:catAx>
      <c:valAx>
        <c:axId val="3341811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tons per winter day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4180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[data_2017_2026_2035_dust_adj_06may2019_03jan2011.xlsx]2071-2035!PivotTable2</c:name>
    <c:fmtId val="5"/>
  </c:pivotSource>
  <c:chart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'2071-2035'!$B$4</c:f>
              <c:strCache>
                <c:ptCount val="1"/>
                <c:pt idx="0">
                  <c:v>Sum of NOx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multiLvlStrRef>
              <c:f>'2071-2035'!$A$5:$A$21</c:f>
              <c:multiLvlStrCache>
                <c:ptCount val="12"/>
                <c:lvl>
                  <c:pt idx="0">
                    <c:v>2017</c:v>
                  </c:pt>
                  <c:pt idx="1">
                    <c:v>2026</c:v>
                  </c:pt>
                  <c:pt idx="2">
                    <c:v>2035</c:v>
                  </c:pt>
                  <c:pt idx="3">
                    <c:v>2017</c:v>
                  </c:pt>
                  <c:pt idx="4">
                    <c:v>2026</c:v>
                  </c:pt>
                  <c:pt idx="5">
                    <c:v>2035</c:v>
                  </c:pt>
                  <c:pt idx="6">
                    <c:v>2017</c:v>
                  </c:pt>
                  <c:pt idx="7">
                    <c:v>2026</c:v>
                  </c:pt>
                  <c:pt idx="8">
                    <c:v>2035</c:v>
                  </c:pt>
                  <c:pt idx="9">
                    <c:v>2017</c:v>
                  </c:pt>
                  <c:pt idx="10">
                    <c:v>2026</c:v>
                  </c:pt>
                  <c:pt idx="11">
                    <c:v>2035</c:v>
                  </c:pt>
                </c:lvl>
                <c:lvl>
                  <c:pt idx="0">
                    <c:v>Area</c:v>
                  </c:pt>
                  <c:pt idx="3">
                    <c:v>Mobile</c:v>
                  </c:pt>
                  <c:pt idx="6">
                    <c:v>Nonroad</c:v>
                  </c:pt>
                  <c:pt idx="9">
                    <c:v>Point</c:v>
                  </c:pt>
                </c:lvl>
              </c:multiLvlStrCache>
            </c:multiLvlStrRef>
          </c:cat>
          <c:val>
            <c:numRef>
              <c:f>'2071-2035'!$B$5:$B$21</c:f>
              <c:numCache>
                <c:formatCode>General</c:formatCode>
                <c:ptCount val="12"/>
                <c:pt idx="0">
                  <c:v>18.522802315299991</c:v>
                </c:pt>
                <c:pt idx="1">
                  <c:v>11.856811941700006</c:v>
                </c:pt>
                <c:pt idx="2">
                  <c:v>12.155706559199999</c:v>
                </c:pt>
                <c:pt idx="3">
                  <c:v>72.540131553368326</c:v>
                </c:pt>
                <c:pt idx="4">
                  <c:v>30.87880936726031</c:v>
                </c:pt>
                <c:pt idx="5">
                  <c:v>28.418240759191544</c:v>
                </c:pt>
                <c:pt idx="6">
                  <c:v>23.866759547834572</c:v>
                </c:pt>
                <c:pt idx="7">
                  <c:v>18.601373512979801</c:v>
                </c:pt>
                <c:pt idx="8">
                  <c:v>16.277931217937216</c:v>
                </c:pt>
                <c:pt idx="9">
                  <c:v>22.606135609129986</c:v>
                </c:pt>
                <c:pt idx="10">
                  <c:v>29.827990778200011</c:v>
                </c:pt>
                <c:pt idx="11">
                  <c:v>31.858757548199996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59-4FE3-BE85-342049224D32}"/>
            </c:ext>
          </c:extLst>
        </c:ser>
        <c:ser>
          <c:idx val="1"/>
          <c:order val="1"/>
          <c:tx>
            <c:strRef>
              <c:f>'2071-2035'!$C$4</c:f>
              <c:strCache>
                <c:ptCount val="1"/>
                <c:pt idx="0">
                  <c:v>Sum of VOC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multiLvlStrRef>
              <c:f>'2071-2035'!$A$5:$A$21</c:f>
              <c:multiLvlStrCache>
                <c:ptCount val="12"/>
                <c:lvl>
                  <c:pt idx="0">
                    <c:v>2017</c:v>
                  </c:pt>
                  <c:pt idx="1">
                    <c:v>2026</c:v>
                  </c:pt>
                  <c:pt idx="2">
                    <c:v>2035</c:v>
                  </c:pt>
                  <c:pt idx="3">
                    <c:v>2017</c:v>
                  </c:pt>
                  <c:pt idx="4">
                    <c:v>2026</c:v>
                  </c:pt>
                  <c:pt idx="5">
                    <c:v>2035</c:v>
                  </c:pt>
                  <c:pt idx="6">
                    <c:v>2017</c:v>
                  </c:pt>
                  <c:pt idx="7">
                    <c:v>2026</c:v>
                  </c:pt>
                  <c:pt idx="8">
                    <c:v>2035</c:v>
                  </c:pt>
                  <c:pt idx="9">
                    <c:v>2017</c:v>
                  </c:pt>
                  <c:pt idx="10">
                    <c:v>2026</c:v>
                  </c:pt>
                  <c:pt idx="11">
                    <c:v>2035</c:v>
                  </c:pt>
                </c:lvl>
                <c:lvl>
                  <c:pt idx="0">
                    <c:v>Area</c:v>
                  </c:pt>
                  <c:pt idx="3">
                    <c:v>Mobile</c:v>
                  </c:pt>
                  <c:pt idx="6">
                    <c:v>Nonroad</c:v>
                  </c:pt>
                  <c:pt idx="9">
                    <c:v>Point</c:v>
                  </c:pt>
                </c:lvl>
              </c:multiLvlStrCache>
            </c:multiLvlStrRef>
          </c:cat>
          <c:val>
            <c:numRef>
              <c:f>'2071-2035'!$C$5:$C$21</c:f>
              <c:numCache>
                <c:formatCode>General</c:formatCode>
                <c:ptCount val="12"/>
                <c:pt idx="0">
                  <c:v>60.225838876550007</c:v>
                </c:pt>
                <c:pt idx="1">
                  <c:v>59.189542271220006</c:v>
                </c:pt>
                <c:pt idx="2">
                  <c:v>64.709527833059937</c:v>
                </c:pt>
                <c:pt idx="3">
                  <c:v>46.796148591699961</c:v>
                </c:pt>
                <c:pt idx="4">
                  <c:v>24.467118451281923</c:v>
                </c:pt>
                <c:pt idx="5">
                  <c:v>30.289875275406779</c:v>
                </c:pt>
                <c:pt idx="6">
                  <c:v>10.885224846760432</c:v>
                </c:pt>
                <c:pt idx="7">
                  <c:v>10.779034251949712</c:v>
                </c:pt>
                <c:pt idx="8">
                  <c:v>11.761041256561441</c:v>
                </c:pt>
                <c:pt idx="9">
                  <c:v>8.9489437916704961</c:v>
                </c:pt>
                <c:pt idx="10">
                  <c:v>10.649060987300006</c:v>
                </c:pt>
                <c:pt idx="11">
                  <c:v>11.696177673300005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A59-4FE3-BE85-342049224D32}"/>
            </c:ext>
          </c:extLst>
        </c:ser>
        <c:ser>
          <c:idx val="2"/>
          <c:order val="2"/>
          <c:tx>
            <c:strRef>
              <c:f>'2071-2035'!$D$4</c:f>
              <c:strCache>
                <c:ptCount val="1"/>
                <c:pt idx="0">
                  <c:v>Sum of PM2_5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multiLvlStrRef>
              <c:f>'2071-2035'!$A$5:$A$21</c:f>
              <c:multiLvlStrCache>
                <c:ptCount val="12"/>
                <c:lvl>
                  <c:pt idx="0">
                    <c:v>2017</c:v>
                  </c:pt>
                  <c:pt idx="1">
                    <c:v>2026</c:v>
                  </c:pt>
                  <c:pt idx="2">
                    <c:v>2035</c:v>
                  </c:pt>
                  <c:pt idx="3">
                    <c:v>2017</c:v>
                  </c:pt>
                  <c:pt idx="4">
                    <c:v>2026</c:v>
                  </c:pt>
                  <c:pt idx="5">
                    <c:v>2035</c:v>
                  </c:pt>
                  <c:pt idx="6">
                    <c:v>2017</c:v>
                  </c:pt>
                  <c:pt idx="7">
                    <c:v>2026</c:v>
                  </c:pt>
                  <c:pt idx="8">
                    <c:v>2035</c:v>
                  </c:pt>
                  <c:pt idx="9">
                    <c:v>2017</c:v>
                  </c:pt>
                  <c:pt idx="10">
                    <c:v>2026</c:v>
                  </c:pt>
                  <c:pt idx="11">
                    <c:v>2035</c:v>
                  </c:pt>
                </c:lvl>
                <c:lvl>
                  <c:pt idx="0">
                    <c:v>Area</c:v>
                  </c:pt>
                  <c:pt idx="3">
                    <c:v>Mobile</c:v>
                  </c:pt>
                  <c:pt idx="6">
                    <c:v>Nonroad</c:v>
                  </c:pt>
                  <c:pt idx="9">
                    <c:v>Point</c:v>
                  </c:pt>
                </c:lvl>
              </c:multiLvlStrCache>
            </c:multiLvlStrRef>
          </c:cat>
          <c:val>
            <c:numRef>
              <c:f>'2071-2035'!$D$5:$D$21</c:f>
              <c:numCache>
                <c:formatCode>General</c:formatCode>
                <c:ptCount val="12"/>
                <c:pt idx="0">
                  <c:v>7.9104878543299977</c:v>
                </c:pt>
                <c:pt idx="1">
                  <c:v>8.328168613359999</c:v>
                </c:pt>
                <c:pt idx="2">
                  <c:v>8.7775963866200026</c:v>
                </c:pt>
                <c:pt idx="3">
                  <c:v>3.7399707283800923</c:v>
                </c:pt>
                <c:pt idx="4">
                  <c:v>2.1024890002422914</c:v>
                </c:pt>
                <c:pt idx="5">
                  <c:v>3.2831820893856474</c:v>
                </c:pt>
                <c:pt idx="6">
                  <c:v>1.2633665200964261</c:v>
                </c:pt>
                <c:pt idx="7">
                  <c:v>0.92246805794441433</c:v>
                </c:pt>
                <c:pt idx="8">
                  <c:v>0.84043787293887495</c:v>
                </c:pt>
                <c:pt idx="9">
                  <c:v>6.9357425640550012</c:v>
                </c:pt>
                <c:pt idx="10">
                  <c:v>10.281082882700003</c:v>
                </c:pt>
                <c:pt idx="11">
                  <c:v>11.238702676699997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A59-4FE3-BE85-342049224D32}"/>
            </c:ext>
          </c:extLst>
        </c:ser>
        <c:ser>
          <c:idx val="3"/>
          <c:order val="3"/>
          <c:tx>
            <c:strRef>
              <c:f>'2071-2035'!$E$4</c:f>
              <c:strCache>
                <c:ptCount val="1"/>
                <c:pt idx="0">
                  <c:v>Sum of NH3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multiLvlStrRef>
              <c:f>'2071-2035'!$A$5:$A$21</c:f>
              <c:multiLvlStrCache>
                <c:ptCount val="12"/>
                <c:lvl>
                  <c:pt idx="0">
                    <c:v>2017</c:v>
                  </c:pt>
                  <c:pt idx="1">
                    <c:v>2026</c:v>
                  </c:pt>
                  <c:pt idx="2">
                    <c:v>2035</c:v>
                  </c:pt>
                  <c:pt idx="3">
                    <c:v>2017</c:v>
                  </c:pt>
                  <c:pt idx="4">
                    <c:v>2026</c:v>
                  </c:pt>
                  <c:pt idx="5">
                    <c:v>2035</c:v>
                  </c:pt>
                  <c:pt idx="6">
                    <c:v>2017</c:v>
                  </c:pt>
                  <c:pt idx="7">
                    <c:v>2026</c:v>
                  </c:pt>
                  <c:pt idx="8">
                    <c:v>2035</c:v>
                  </c:pt>
                  <c:pt idx="9">
                    <c:v>2017</c:v>
                  </c:pt>
                  <c:pt idx="10">
                    <c:v>2026</c:v>
                  </c:pt>
                  <c:pt idx="11">
                    <c:v>2035</c:v>
                  </c:pt>
                </c:lvl>
                <c:lvl>
                  <c:pt idx="0">
                    <c:v>Area</c:v>
                  </c:pt>
                  <c:pt idx="3">
                    <c:v>Mobile</c:v>
                  </c:pt>
                  <c:pt idx="6">
                    <c:v>Nonroad</c:v>
                  </c:pt>
                  <c:pt idx="9">
                    <c:v>Point</c:v>
                  </c:pt>
                </c:lvl>
              </c:multiLvlStrCache>
            </c:multiLvlStrRef>
          </c:cat>
          <c:val>
            <c:numRef>
              <c:f>'2071-2035'!$E$5:$E$21</c:f>
              <c:numCache>
                <c:formatCode>General</c:formatCode>
                <c:ptCount val="12"/>
                <c:pt idx="0">
                  <c:v>8.6006686587549819</c:v>
                </c:pt>
                <c:pt idx="1">
                  <c:v>8.2724278053980296</c:v>
                </c:pt>
                <c:pt idx="2">
                  <c:v>8.0173560142172828</c:v>
                </c:pt>
                <c:pt idx="3">
                  <c:v>2.0478752135950828</c:v>
                </c:pt>
                <c:pt idx="4">
                  <c:v>1.7355337743865515</c:v>
                </c:pt>
                <c:pt idx="5">
                  <c:v>1.9487154162632001</c:v>
                </c:pt>
                <c:pt idx="6">
                  <c:v>2.6825745076457994E-2</c:v>
                </c:pt>
                <c:pt idx="7">
                  <c:v>3.1726005299539999E-2</c:v>
                </c:pt>
                <c:pt idx="8">
                  <c:v>3.6194316311790695E-2</c:v>
                </c:pt>
                <c:pt idx="9">
                  <c:v>0.97331745751800003</c:v>
                </c:pt>
                <c:pt idx="10">
                  <c:v>1.1481533112000004</c:v>
                </c:pt>
                <c:pt idx="11">
                  <c:v>1.1517591612000002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A59-4FE3-BE85-342049224D32}"/>
            </c:ext>
          </c:extLst>
        </c:ser>
        <c:ser>
          <c:idx val="4"/>
          <c:order val="4"/>
          <c:tx>
            <c:strRef>
              <c:f>'2071-2035'!$F$4</c:f>
              <c:strCache>
                <c:ptCount val="1"/>
                <c:pt idx="0">
                  <c:v>Sum of SO2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multiLvlStrRef>
              <c:f>'2071-2035'!$A$5:$A$21</c:f>
              <c:multiLvlStrCache>
                <c:ptCount val="12"/>
                <c:lvl>
                  <c:pt idx="0">
                    <c:v>2017</c:v>
                  </c:pt>
                  <c:pt idx="1">
                    <c:v>2026</c:v>
                  </c:pt>
                  <c:pt idx="2">
                    <c:v>2035</c:v>
                  </c:pt>
                  <c:pt idx="3">
                    <c:v>2017</c:v>
                  </c:pt>
                  <c:pt idx="4">
                    <c:v>2026</c:v>
                  </c:pt>
                  <c:pt idx="5">
                    <c:v>2035</c:v>
                  </c:pt>
                  <c:pt idx="6">
                    <c:v>2017</c:v>
                  </c:pt>
                  <c:pt idx="7">
                    <c:v>2026</c:v>
                  </c:pt>
                  <c:pt idx="8">
                    <c:v>2035</c:v>
                  </c:pt>
                  <c:pt idx="9">
                    <c:v>2017</c:v>
                  </c:pt>
                  <c:pt idx="10">
                    <c:v>2026</c:v>
                  </c:pt>
                  <c:pt idx="11">
                    <c:v>2035</c:v>
                  </c:pt>
                </c:lvl>
                <c:lvl>
                  <c:pt idx="0">
                    <c:v>Area</c:v>
                  </c:pt>
                  <c:pt idx="3">
                    <c:v>Mobile</c:v>
                  </c:pt>
                  <c:pt idx="6">
                    <c:v>Nonroad</c:v>
                  </c:pt>
                  <c:pt idx="9">
                    <c:v>Point</c:v>
                  </c:pt>
                </c:lvl>
              </c:multiLvlStrCache>
            </c:multiLvlStrRef>
          </c:cat>
          <c:val>
            <c:numRef>
              <c:f>'2071-2035'!$F$5:$F$21</c:f>
              <c:numCache>
                <c:formatCode>General</c:formatCode>
                <c:ptCount val="12"/>
                <c:pt idx="0">
                  <c:v>0.21993208271</c:v>
                </c:pt>
                <c:pt idx="1">
                  <c:v>0.19827222653999996</c:v>
                </c:pt>
                <c:pt idx="2">
                  <c:v>0.20159314855999999</c:v>
                </c:pt>
                <c:pt idx="3">
                  <c:v>0.47719671898959998</c:v>
                </c:pt>
                <c:pt idx="4">
                  <c:v>0.24906338844566597</c:v>
                </c:pt>
                <c:pt idx="5">
                  <c:v>0.24927597479759991</c:v>
                </c:pt>
                <c:pt idx="6">
                  <c:v>0.37041107720327759</c:v>
                </c:pt>
                <c:pt idx="7">
                  <c:v>0.45398422302413688</c:v>
                </c:pt>
                <c:pt idx="8">
                  <c:v>0.52673956336441297</c:v>
                </c:pt>
                <c:pt idx="9">
                  <c:v>3.9770014955528126</c:v>
                </c:pt>
                <c:pt idx="10">
                  <c:v>3.7184711796999999</c:v>
                </c:pt>
                <c:pt idx="11">
                  <c:v>3.7997618615000004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A59-4FE3-BE85-342049224D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87860888"/>
        <c:axId val="387861216"/>
      </c:barChart>
      <c:catAx>
        <c:axId val="387860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7861216"/>
        <c:crosses val="autoZero"/>
        <c:auto val="1"/>
        <c:lblAlgn val="ctr"/>
        <c:lblOffset val="100"/>
        <c:noMultiLvlLbl val="0"/>
      </c:catAx>
      <c:valAx>
        <c:axId val="387861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tons per winter day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7860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0.45391</cdr:x>
      <cdr:y>0.22378</cdr:y>
    </cdr:from>
    <cdr:to>
      <cdr:x>0.52736</cdr:x>
      <cdr:y>0.32327</cdr:y>
    </cdr:to>
    <cdr:cxnSp macro="">
      <cdr:nvCxnSpPr>
        <cdr:cNvPr id="3" name="Straight Arrow Connector 2">
          <a:extLst xmlns:a="http://schemas.openxmlformats.org/drawingml/2006/main">
            <a:ext uri="{FF2B5EF4-FFF2-40B4-BE49-F238E27FC236}">
              <a16:creationId xmlns:a16="http://schemas.microsoft.com/office/drawing/2014/main" id="{7F70A411-7324-4095-9460-F16E06922BD2}"/>
            </a:ext>
          </a:extLst>
        </cdr:cNvPr>
        <cdr:cNvCxnSpPr/>
      </cdr:nvCxnSpPr>
      <cdr:spPr>
        <a:xfrm xmlns:a="http://schemas.openxmlformats.org/drawingml/2006/main">
          <a:off x="4191000" y="1066800"/>
          <a:ext cx="678155" cy="474292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0.23933</cdr:x>
      <cdr:y>0.17582</cdr:y>
    </cdr:from>
    <cdr:to>
      <cdr:x>0.60246</cdr:x>
      <cdr:y>0.23976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2209800" y="838200"/>
          <a:ext cx="335280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000" i="1" dirty="0"/>
            <a:t>Tier 1 and older vehicles emit 61.1% of  total emissions</a:t>
          </a:r>
        </a:p>
      </cdr:txBody>
    </cdr:sp>
  </cdr:relSizeAnchor>
  <cdr:relSizeAnchor xmlns:cdr="http://schemas.openxmlformats.org/drawingml/2006/chartDrawing">
    <cdr:from>
      <cdr:x>0.09078</cdr:x>
      <cdr:y>0.4955</cdr:y>
    </cdr:from>
    <cdr:to>
      <cdr:x>0.2806</cdr:x>
      <cdr:y>0.59141</cdr:y>
    </cdr:to>
    <cdr:sp macro="" textlink="">
      <cdr:nvSpPr>
        <cdr:cNvPr id="9" name="TextBox 1"/>
        <cdr:cNvSpPr txBox="1"/>
      </cdr:nvSpPr>
      <cdr:spPr>
        <a:xfrm xmlns:a="http://schemas.openxmlformats.org/drawingml/2006/main">
          <a:off x="838200" y="2362200"/>
          <a:ext cx="1752600" cy="4572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000" i="1" dirty="0"/>
            <a:t>Tier 0 and older vehicles emit 14.9% of  total emissions</a:t>
          </a:r>
        </a:p>
      </cdr:txBody>
    </cdr:sp>
  </cdr:relSizeAnchor>
  <cdr:relSizeAnchor xmlns:cdr="http://schemas.openxmlformats.org/drawingml/2006/chartDrawing">
    <cdr:from>
      <cdr:x>0.22283</cdr:x>
      <cdr:y>0.57542</cdr:y>
    </cdr:from>
    <cdr:to>
      <cdr:x>0.23933</cdr:x>
      <cdr:y>0.63936</cdr:y>
    </cdr:to>
    <cdr:cxnSp macro="">
      <cdr:nvCxnSpPr>
        <cdr:cNvPr id="11" name="Straight Arrow Connector 10">
          <a:extLst xmlns:a="http://schemas.openxmlformats.org/drawingml/2006/main">
            <a:ext uri="{FF2B5EF4-FFF2-40B4-BE49-F238E27FC236}">
              <a16:creationId xmlns:a16="http://schemas.microsoft.com/office/drawing/2014/main" id="{80BEB028-023C-4D3D-9A4D-7CE35EA60AA8}"/>
            </a:ext>
          </a:extLst>
        </cdr:cNvPr>
        <cdr:cNvCxnSpPr/>
      </cdr:nvCxnSpPr>
      <cdr:spPr>
        <a:xfrm xmlns:a="http://schemas.openxmlformats.org/drawingml/2006/main">
          <a:off x="2057400" y="2743200"/>
          <a:ext cx="152400" cy="30480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81997E-3945-4FB6-963B-C7D3F519D26D}" type="datetimeFigureOut">
              <a:rPr lang="en-US" smtClean="0"/>
              <a:t>7/29/2020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C329D6-B8EF-4693-92E6-6CFE87FD0C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74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0BA4A-F279-43D8-9159-F86FC534EF5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2879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Assumptions:</a:t>
            </a:r>
          </a:p>
          <a:p>
            <a:pPr marL="171450" indent="-171450">
              <a:buFontTx/>
              <a:buChar char="-"/>
            </a:pPr>
            <a:r>
              <a:rPr lang="en-US" dirty="0"/>
              <a:t>Area and </a:t>
            </a:r>
            <a:r>
              <a:rPr lang="en-US" dirty="0" err="1"/>
              <a:t>onroad</a:t>
            </a:r>
            <a:r>
              <a:rPr lang="en-US" dirty="0"/>
              <a:t> follow Wasatch Front 2026-2035 projections through 2050</a:t>
            </a:r>
          </a:p>
          <a:p>
            <a:pPr marL="171450" indent="-171450">
              <a:buFontTx/>
              <a:buChar char="-"/>
            </a:pPr>
            <a:r>
              <a:rPr lang="en-US" dirty="0"/>
              <a:t>Nonroad follows Wasatch Front from 2017-2035, then flat through 2050</a:t>
            </a:r>
          </a:p>
          <a:p>
            <a:pPr marL="171450" indent="-171450">
              <a:buFontTx/>
              <a:buChar char="-"/>
            </a:pPr>
            <a:r>
              <a:rPr lang="en-US" dirty="0"/>
              <a:t>Point is flat from 2017-2024, then decreases with each power plant closure through 2042</a:t>
            </a:r>
          </a:p>
          <a:p>
            <a:pPr marL="171450" indent="-171450">
              <a:buFontTx/>
              <a:buChar char="-"/>
            </a:pPr>
            <a:r>
              <a:rPr lang="en-US" dirty="0"/>
              <a:t>Oil &amp; gas and VOC refueling are flat from 2017-2050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2017-2050 change:  20.5% decrease</a:t>
            </a:r>
          </a:p>
          <a:p>
            <a:pPr marL="171450" indent="-171450">
              <a:buFontTx/>
              <a:buChar char="-"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540A71-C0BB-45A7-9DE2-86EF301DD94F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7626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1F2F7-E5C7-4B8C-AFE1-417E7C3E49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90C01A-E2ED-4854-9AC2-94B6DB53BE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D5D981-3BC4-4BDF-816F-D21A23EEA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E6FED-B338-4074-BDD9-3D6997ADCEDB}" type="datetimeFigureOut">
              <a:rPr lang="en-US" smtClean="0"/>
              <a:t>7/29/2020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3D8D63-04D2-479B-AB49-19CF5E62B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3E5D0E-4D96-4480-B163-9D5A798B9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48C3A-39F2-4EE6-95AB-8A8FDCEBB8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344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4B92D-C402-4C64-A2D4-13918A95C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2C3657-16A7-4094-B751-A77CCE1F89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27B537-D0A1-4B4A-81B0-5D64B7D69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E6FED-B338-4074-BDD9-3D6997ADCEDB}" type="datetimeFigureOut">
              <a:rPr lang="en-US" smtClean="0"/>
              <a:t>7/29/2020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0C70D5-5087-4B88-AE04-DC6F164C5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78D710-3438-485F-B065-71EE61E90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48C3A-39F2-4EE6-95AB-8A8FDCEBB8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451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B312C8-0DAA-40E4-B6D3-B060D2A20B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E265F6-0962-4277-9668-E7CCD29470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671F3A-3F71-48E7-96C0-4429FBEA0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E6FED-B338-4074-BDD9-3D6997ADCEDB}" type="datetimeFigureOut">
              <a:rPr lang="en-US" smtClean="0"/>
              <a:t>7/29/2020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965156-CB34-4304-BEED-54F714143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3A3CB2-65D4-43E1-98D3-986F86F92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48C3A-39F2-4EE6-95AB-8A8FDCEBB8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714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2FD5F0-E59C-4BEA-85FE-34572340A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572F4D-3B69-4A4B-9064-14DFE4E32A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7D5519-E302-43A8-8893-010C8EBB0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E6FED-B338-4074-BDD9-3D6997ADCEDB}" type="datetimeFigureOut">
              <a:rPr lang="en-US" smtClean="0"/>
              <a:t>7/29/2020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0F66D0-8E65-4402-95FB-4A7EDB8A3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590815-6C7C-4814-AC4E-F4EDE596E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48C3A-39F2-4EE6-95AB-8A8FDCEBB8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98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71B63-EFEA-45F9-8558-CF30FA9D8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CB8220-F1AC-432D-811A-397D73F56E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94B5F3-9D17-4736-A971-34BCEBB7D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E6FED-B338-4074-BDD9-3D6997ADCEDB}" type="datetimeFigureOut">
              <a:rPr lang="en-US" smtClean="0"/>
              <a:t>7/29/2020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8CB3F2-9348-497E-BB8D-EA8C0F998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4C4D00-97B6-40D3-BC37-ACB253CBB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48C3A-39F2-4EE6-95AB-8A8FDCEBB8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947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03564-0EA5-4F85-BCEA-D8A804C81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B32425-6AA2-486F-B2A2-2FEB650833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E27C88-7C97-420E-A4C2-EB36E60E42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63B53C-22FA-4634-B417-918EE352C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E6FED-B338-4074-BDD9-3D6997ADCEDB}" type="datetimeFigureOut">
              <a:rPr lang="en-US" smtClean="0"/>
              <a:t>7/29/2020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D06A97-4FF7-4EC9-9DAF-453F2B647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11D62B-9742-4705-8DCF-97757D35F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48C3A-39F2-4EE6-95AB-8A8FDCEBB8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241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3419C-0CA9-4C7D-80CE-EC5DE5088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D3F69F-B6B6-49B9-B6E3-AFC0FE4AD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7EA0E9-B6A4-4E31-9AFA-BDE6F17635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9D1D14-3752-4CB1-806A-5A05E4103C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BB05AB-BC59-494B-859E-094F661679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9428386-C199-4064-B79C-82A1AA650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E6FED-B338-4074-BDD9-3D6997ADCEDB}" type="datetimeFigureOut">
              <a:rPr lang="en-US" smtClean="0"/>
              <a:t>7/29/2020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F642A0-9D93-4F10-8CC8-F4E580BBD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A23EC4-F86B-4ECB-BB50-6A0FEDC74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48C3A-39F2-4EE6-95AB-8A8FDCEBB8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690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8E78F-4C89-4524-8611-B29096739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46ACE4-2B3A-456E-A290-792D05D97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E6FED-B338-4074-BDD9-3D6997ADCEDB}" type="datetimeFigureOut">
              <a:rPr lang="en-US" smtClean="0"/>
              <a:t>7/29/2020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713952-8F99-4650-9D30-1DFC621CF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0AB2A8-8979-49C3-8C05-883DEA917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48C3A-39F2-4EE6-95AB-8A8FDCEBB8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20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0D38446-B018-48DE-9D86-C257E1CAE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E6FED-B338-4074-BDD9-3D6997ADCEDB}" type="datetimeFigureOut">
              <a:rPr lang="en-US" smtClean="0"/>
              <a:t>7/29/2020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64E5E2-0DB6-40FD-86B9-B8C846145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E42F4B-E93C-4F17-99FF-9463EF595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48C3A-39F2-4EE6-95AB-8A8FDCEBB8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535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F8ADF-AAF5-4C40-A71F-538FC55A1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CF5F7-B150-4AB8-9565-96231B15EA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2173B3-5F12-4D4B-A64F-10BA9BBEFC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90DDF9-3110-43DF-9030-E6C0D52D4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E6FED-B338-4074-BDD9-3D6997ADCEDB}" type="datetimeFigureOut">
              <a:rPr lang="en-US" smtClean="0"/>
              <a:t>7/29/2020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FB9CCC-3244-4A30-8000-16F120E93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A84238-C7BE-4737-A694-3B999DA3F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48C3A-39F2-4EE6-95AB-8A8FDCEBB8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003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900D3-5C36-46FC-B181-02533F7CA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B326F1-025D-4FB5-9415-EDD3E2B44C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AFB6FA-E0BA-4C92-927F-BD4A6AC18C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B8DB2D-6D77-40BF-AEBA-29C824DE2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E6FED-B338-4074-BDD9-3D6997ADCEDB}" type="datetimeFigureOut">
              <a:rPr lang="en-US" smtClean="0"/>
              <a:t>7/29/2020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DF27F1-320B-4C5A-A5DA-33EDCE775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CA2CAE-96AA-49E7-B8D3-AD27EC1BD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48C3A-39F2-4EE6-95AB-8A8FDCEBB8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53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29C142-2E5C-49FC-B4CF-A2245245F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6D03E4-D00B-47DF-AAC3-1EFB1B273F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4D0787-51EB-4B31-BC31-BF4890E529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5E6FED-B338-4074-BDD9-3D6997ADCEDB}" type="datetimeFigureOut">
              <a:rPr lang="en-US" smtClean="0"/>
              <a:t>7/29/2020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8A0295-2A63-4976-95A4-D2A7BBB143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C57BA8-74C8-4863-81EF-29F2FB5821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A48C3A-39F2-4EE6-95AB-8A8FDCEBB8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493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AE810-4E36-4C16-83BE-6A8F3C9869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Air Quality in Utah</a:t>
            </a:r>
            <a:br>
              <a:rPr lang="en-US" dirty="0"/>
            </a:br>
            <a:r>
              <a:rPr lang="en-US" dirty="0"/>
              <a:t>An Overview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7F01F27F-D533-4FF6-AEAE-0BF7A3F397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65989"/>
            <a:ext cx="9144000" cy="998242"/>
          </a:xfrm>
        </p:spPr>
        <p:txBody>
          <a:bodyPr/>
          <a:lstStyle/>
          <a:p>
            <a:r>
              <a:rPr lang="en-US" dirty="0"/>
              <a:t>Glade Sowards - Senior Policy Analyst</a:t>
            </a:r>
          </a:p>
          <a:p>
            <a:r>
              <a:rPr lang="en-US" dirty="0"/>
              <a:t>Utah Division of Air Quality</a:t>
            </a:r>
          </a:p>
        </p:txBody>
      </p:sp>
      <p:pic>
        <p:nvPicPr>
          <p:cNvPr id="3" name="Picture 2" descr="http://www.deqinnerweb.utah.gov/branding/docs/aq/print-1-inch-aq04.png">
            <a:extLst>
              <a:ext uri="{FF2B5EF4-FFF2-40B4-BE49-F238E27FC236}">
                <a16:creationId xmlns:a16="http://schemas.microsoft.com/office/drawing/2014/main" id="{DCA87D35-3DB7-4AD4-BDA6-2E631B7D59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8" y="5333796"/>
            <a:ext cx="3730625" cy="1490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34953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D7596F4-BF5E-405D-B796-7FCE06A05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964" y="1808531"/>
            <a:ext cx="10236071" cy="4432176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40A8F0E-F23D-4323-93E5-92EB6EA1D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2017 Wasatch Front Winter Day Emissions by Source</a:t>
            </a:r>
          </a:p>
        </p:txBody>
      </p:sp>
    </p:spTree>
    <p:extLst>
      <p:ext uri="{BB962C8B-B14F-4D97-AF65-F5344CB8AC3E}">
        <p14:creationId xmlns:p14="http://schemas.microsoft.com/office/powerpoint/2010/main" val="32321198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1600201" y="838201"/>
          <a:ext cx="8948737" cy="53119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048000" y="6163104"/>
            <a:ext cx="609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Source: EPA for emissions standards; Utah Tax Commission for vehicle registrations (Registrations with an expiration of January 1, 2017 or greater as of February 15, 2017).</a:t>
            </a:r>
          </a:p>
        </p:txBody>
      </p:sp>
    </p:spTree>
    <p:extLst>
      <p:ext uri="{BB962C8B-B14F-4D97-AF65-F5344CB8AC3E}">
        <p14:creationId xmlns:p14="http://schemas.microsoft.com/office/powerpoint/2010/main" val="39739857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1447800" y="1524000"/>
          <a:ext cx="9233100" cy="4767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140439" y="6400801"/>
            <a:ext cx="38196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/>
              <a:t>Source:  EPA MOVES model using data for Salt Lake County.</a:t>
            </a:r>
          </a:p>
        </p:txBody>
      </p:sp>
    </p:spTree>
    <p:extLst>
      <p:ext uri="{BB962C8B-B14F-4D97-AF65-F5344CB8AC3E}">
        <p14:creationId xmlns:p14="http://schemas.microsoft.com/office/powerpoint/2010/main" val="37918691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/>
        </p:nvGraphicFramePr>
        <p:xfrm>
          <a:off x="1524000" y="762000"/>
          <a:ext cx="91440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/>
          <p:cNvSpPr/>
          <p:nvPr/>
        </p:nvSpPr>
        <p:spPr>
          <a:xfrm>
            <a:off x="2819400" y="6258580"/>
            <a:ext cx="6629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i="1" dirty="0"/>
              <a:t>Source: EPA for emissions standards; Utah Tax Commission for vehicle registrations (Registrations with an expiration of January 1, 2018 or greater as of February 15, 2018).</a:t>
            </a:r>
          </a:p>
        </p:txBody>
      </p:sp>
    </p:spTree>
    <p:extLst>
      <p:ext uri="{BB962C8B-B14F-4D97-AF65-F5344CB8AC3E}">
        <p14:creationId xmlns:p14="http://schemas.microsoft.com/office/powerpoint/2010/main" val="6075528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/>
        </p:nvGraphicFramePr>
        <p:xfrm>
          <a:off x="1524000" y="457201"/>
          <a:ext cx="9144000" cy="5943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140439" y="6400801"/>
            <a:ext cx="38196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/>
              <a:t>Source:  EPA MOVES model using data for Salt Lake County.</a:t>
            </a:r>
          </a:p>
        </p:txBody>
      </p:sp>
    </p:spTree>
    <p:extLst>
      <p:ext uri="{BB962C8B-B14F-4D97-AF65-F5344CB8AC3E}">
        <p14:creationId xmlns:p14="http://schemas.microsoft.com/office/powerpoint/2010/main" val="16297193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619DD-3BBF-4C79-AD96-286879251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Non-road Mobile Sources</a:t>
            </a:r>
          </a:p>
        </p:txBody>
      </p:sp>
    </p:spTree>
    <p:extLst>
      <p:ext uri="{BB962C8B-B14F-4D97-AF65-F5344CB8AC3E}">
        <p14:creationId xmlns:p14="http://schemas.microsoft.com/office/powerpoint/2010/main" val="19487284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5E587F9-A358-4C50-9411-EAD67758D4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111" y="1731543"/>
            <a:ext cx="11101778" cy="4535817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1056426-FF29-4B02-8DCF-687112069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2017 Wasatch Front Winter Day Emissions by Source</a:t>
            </a:r>
          </a:p>
        </p:txBody>
      </p:sp>
    </p:spTree>
    <p:extLst>
      <p:ext uri="{BB962C8B-B14F-4D97-AF65-F5344CB8AC3E}">
        <p14:creationId xmlns:p14="http://schemas.microsoft.com/office/powerpoint/2010/main" val="30503772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/>
        </p:nvGraphicFramePr>
        <p:xfrm>
          <a:off x="1524000" y="1"/>
          <a:ext cx="9144000" cy="3657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1524000" y="3657600"/>
          <a:ext cx="9144000" cy="32096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653019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EPA Switcher Locomotive Standards</a:t>
            </a:r>
          </a:p>
        </p:txBody>
      </p:sp>
      <p:graphicFrame>
        <p:nvGraphicFramePr>
          <p:cNvPr id="7" name="Chart 6"/>
          <p:cNvGraphicFramePr>
            <a:graphicFrameLocks/>
          </p:cNvGraphicFramePr>
          <p:nvPr/>
        </p:nvGraphicFramePr>
        <p:xfrm>
          <a:off x="1524000" y="1371600"/>
          <a:ext cx="91440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2286000" y="1981200"/>
            <a:ext cx="2286000" cy="4648200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071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6FE054-E854-40C4-9954-BB2E5EFA1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Point Sources</a:t>
            </a:r>
          </a:p>
        </p:txBody>
      </p:sp>
    </p:spTree>
    <p:extLst>
      <p:ext uri="{BB962C8B-B14F-4D97-AF65-F5344CB8AC3E}">
        <p14:creationId xmlns:p14="http://schemas.microsoft.com/office/powerpoint/2010/main" val="3474341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1A775-56F9-41CD-9068-EC97A99A5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886" y="2766218"/>
            <a:ext cx="11076498" cy="1325563"/>
          </a:xfrm>
        </p:spPr>
        <p:txBody>
          <a:bodyPr>
            <a:normAutofit/>
          </a:bodyPr>
          <a:lstStyle/>
          <a:p>
            <a:r>
              <a:rPr lang="en-US" sz="4000" dirty="0"/>
              <a:t>What do we mean when we say “air quality” in Utah?</a:t>
            </a:r>
          </a:p>
        </p:txBody>
      </p:sp>
    </p:spTree>
    <p:extLst>
      <p:ext uri="{BB962C8B-B14F-4D97-AF65-F5344CB8AC3E}">
        <p14:creationId xmlns:p14="http://schemas.microsoft.com/office/powerpoint/2010/main" val="2499066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40A8F0E-F23D-4323-93E5-92EB6EA1D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2017 Wasatch Front Winter Day Emissions by Source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1B7D550F-6268-4D22-B8B6-1522BDCFA8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7994096"/>
              </p:ext>
            </p:extLst>
          </p:nvPr>
        </p:nvGraphicFramePr>
        <p:xfrm>
          <a:off x="523803" y="1319753"/>
          <a:ext cx="11008310" cy="54667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82143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D0FC93C-5DD9-4445-A4E6-A1A1532BF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2017, 2026, and 2035 Wasatch Front Winter Day Emissions by Source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EA58808-14F3-4960-97BF-A213AE9BD5E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0325901"/>
              </p:ext>
            </p:extLst>
          </p:nvPr>
        </p:nvGraphicFramePr>
        <p:xfrm>
          <a:off x="471021" y="1310330"/>
          <a:ext cx="11202441" cy="5437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414965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89B2B-D5CA-453A-ABE8-3071756C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Statewide Emissions</a:t>
            </a:r>
          </a:p>
        </p:txBody>
      </p:sp>
    </p:spTree>
    <p:extLst>
      <p:ext uri="{BB962C8B-B14F-4D97-AF65-F5344CB8AC3E}">
        <p14:creationId xmlns:p14="http://schemas.microsoft.com/office/powerpoint/2010/main" val="11623252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1AE43C06-582C-4BA6-94A1-E0A037F3A838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-14683" y="666206"/>
          <a:ext cx="12192608" cy="55386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122236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EDF0D9F3-ACCE-4A0B-83DA-1E26F5AC0999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-32417" y="640079"/>
          <a:ext cx="12228262" cy="55909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567372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1C673A0-9FB0-4C1E-A66A-DB5E98CC28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66"/>
            <a:ext cx="12192000" cy="684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0510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A77F14EA-B96B-4F1B-820B-235F21BD4D72}"/>
              </a:ext>
            </a:extLst>
          </p:cNvPr>
          <p:cNvGraphicFramePr>
            <a:graphicFrameLocks/>
          </p:cNvGraphicFramePr>
          <p:nvPr/>
        </p:nvGraphicFramePr>
        <p:xfrm>
          <a:off x="2235993" y="1176337"/>
          <a:ext cx="7720013" cy="4505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346757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0A9CBCC1-D8F1-40BA-9A0E-6EEF3597832A}"/>
              </a:ext>
            </a:extLst>
          </p:cNvPr>
          <p:cNvGrpSpPr/>
          <p:nvPr/>
        </p:nvGrpSpPr>
        <p:grpSpPr>
          <a:xfrm>
            <a:off x="3099389" y="0"/>
            <a:ext cx="6610597" cy="6858001"/>
            <a:chOff x="3099390" y="319187"/>
            <a:chExt cx="6233020" cy="6538813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14A39E4-1EAE-4671-A641-A5E0B41A23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57" t="4653" r="1347"/>
            <a:stretch/>
          </p:blipFill>
          <p:spPr>
            <a:xfrm>
              <a:off x="3099390" y="319187"/>
              <a:ext cx="6233020" cy="6538813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DF73847-8185-4B68-A3CD-7F92CF8F6ED9}"/>
                </a:ext>
              </a:extLst>
            </p:cNvPr>
            <p:cNvSpPr/>
            <p:nvPr/>
          </p:nvSpPr>
          <p:spPr>
            <a:xfrm>
              <a:off x="6335486" y="319187"/>
              <a:ext cx="2996924" cy="12665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8497AFA-469D-4978-BC31-DC41BA25589E}"/>
              </a:ext>
            </a:extLst>
          </p:cNvPr>
          <p:cNvSpPr txBox="1"/>
          <p:nvPr/>
        </p:nvSpPr>
        <p:spPr>
          <a:xfrm>
            <a:off x="9731821" y="6559420"/>
            <a:ext cx="24983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 Utah Geological Survey</a:t>
            </a:r>
          </a:p>
        </p:txBody>
      </p:sp>
    </p:spTree>
    <p:extLst>
      <p:ext uri="{BB962C8B-B14F-4D97-AF65-F5344CB8AC3E}">
        <p14:creationId xmlns:p14="http://schemas.microsoft.com/office/powerpoint/2010/main" val="18016574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16A80E99-5F0C-4CC4-B849-B207B3ACCA9A}"/>
              </a:ext>
            </a:extLst>
          </p:cNvPr>
          <p:cNvGraphicFramePr>
            <a:graphicFrameLocks/>
          </p:cNvGraphicFramePr>
          <p:nvPr/>
        </p:nvGraphicFramePr>
        <p:xfrm>
          <a:off x="930274" y="942975"/>
          <a:ext cx="10331451" cy="49720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25D90B7-2DD2-4EC1-8506-260875B8DB38}"/>
              </a:ext>
            </a:extLst>
          </p:cNvPr>
          <p:cNvCxnSpPr>
            <a:cxnSpLocks/>
          </p:cNvCxnSpPr>
          <p:nvPr/>
        </p:nvCxnSpPr>
        <p:spPr>
          <a:xfrm flipH="1">
            <a:off x="4392891" y="1319753"/>
            <a:ext cx="4279770" cy="1244338"/>
          </a:xfrm>
          <a:prstGeom prst="straightConnector1">
            <a:avLst/>
          </a:prstGeom>
          <a:ln w="15875">
            <a:solidFill>
              <a:srgbClr val="FF000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B97154D-9467-48D8-A38E-502799C7A5CA}"/>
              </a:ext>
            </a:extLst>
          </p:cNvPr>
          <p:cNvCxnSpPr>
            <a:cxnSpLocks/>
          </p:cNvCxnSpPr>
          <p:nvPr/>
        </p:nvCxnSpPr>
        <p:spPr>
          <a:xfrm flipH="1">
            <a:off x="7918515" y="1319753"/>
            <a:ext cx="754146" cy="2488676"/>
          </a:xfrm>
          <a:prstGeom prst="straightConnector1">
            <a:avLst/>
          </a:prstGeom>
          <a:ln w="15875">
            <a:solidFill>
              <a:srgbClr val="FF000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4213821-59F9-40B0-B259-2141E9695A4C}"/>
              </a:ext>
            </a:extLst>
          </p:cNvPr>
          <p:cNvSpPr txBox="1"/>
          <p:nvPr/>
        </p:nvSpPr>
        <p:spPr>
          <a:xfrm>
            <a:off x="8455843" y="1002844"/>
            <a:ext cx="23094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Comparable 2018 generation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DBBD57-EBDD-4A50-BE5B-AF1E953F177E}"/>
              </a:ext>
            </a:extLst>
          </p:cNvPr>
          <p:cNvSpPr txBox="1"/>
          <p:nvPr/>
        </p:nvSpPr>
        <p:spPr>
          <a:xfrm>
            <a:off x="8221201" y="3243490"/>
            <a:ext cx="1745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4.9 million MWh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869260-BE6E-421C-9822-067537552637}"/>
              </a:ext>
            </a:extLst>
          </p:cNvPr>
          <p:cNvSpPr txBox="1"/>
          <p:nvPr/>
        </p:nvSpPr>
        <p:spPr>
          <a:xfrm>
            <a:off x="3583460" y="2013358"/>
            <a:ext cx="1745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5.1 million MWh</a:t>
            </a:r>
          </a:p>
        </p:txBody>
      </p:sp>
    </p:spTree>
    <p:extLst>
      <p:ext uri="{BB962C8B-B14F-4D97-AF65-F5344CB8AC3E}">
        <p14:creationId xmlns:p14="http://schemas.microsoft.com/office/powerpoint/2010/main" val="1602594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/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1DBB567-6144-4CB2-AEB3-94A2E28ED9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2179" y="120982"/>
            <a:ext cx="8239027" cy="655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233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4E561F4-C836-465E-B881-4C8C0C4CD6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1" y="237680"/>
            <a:ext cx="12181600" cy="636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2437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54C20DA-7F4A-4965-8487-66F65DE73FB6}"/>
              </a:ext>
            </a:extLst>
          </p:cNvPr>
          <p:cNvGraphicFramePr>
            <a:graphicFrameLocks/>
          </p:cNvGraphicFramePr>
          <p:nvPr/>
        </p:nvGraphicFramePr>
        <p:xfrm>
          <a:off x="595891" y="0"/>
          <a:ext cx="10340979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27FB7B3-33C3-48EE-8086-CF9737A59B5E}"/>
              </a:ext>
            </a:extLst>
          </p:cNvPr>
          <p:cNvSpPr txBox="1"/>
          <p:nvPr/>
        </p:nvSpPr>
        <p:spPr>
          <a:xfrm>
            <a:off x="9731821" y="6559420"/>
            <a:ext cx="24983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 Utah Geological Survey</a:t>
            </a:r>
          </a:p>
        </p:txBody>
      </p:sp>
    </p:spTree>
    <p:extLst>
      <p:ext uri="{BB962C8B-B14F-4D97-AF65-F5344CB8AC3E}">
        <p14:creationId xmlns:p14="http://schemas.microsoft.com/office/powerpoint/2010/main" val="24655401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511BE59-7631-4062-8585-67FFB3F6E4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3073" y="2430365"/>
            <a:ext cx="7725853" cy="229584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2E5DDA5-84AD-48BA-B54E-FE0D7AAF79A5}"/>
              </a:ext>
            </a:extLst>
          </p:cNvPr>
          <p:cNvSpPr txBox="1"/>
          <p:nvPr/>
        </p:nvSpPr>
        <p:spPr>
          <a:xfrm>
            <a:off x="10552923" y="6475445"/>
            <a:ext cx="15455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 PacifiCorp</a:t>
            </a:r>
          </a:p>
        </p:txBody>
      </p:sp>
    </p:spTree>
    <p:extLst>
      <p:ext uri="{BB962C8B-B14F-4D97-AF65-F5344CB8AC3E}">
        <p14:creationId xmlns:p14="http://schemas.microsoft.com/office/powerpoint/2010/main" val="4132302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6000D73-A8A6-4E66-A115-1C4584B0E0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2712" y="2248126"/>
            <a:ext cx="7630590" cy="23244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155821B-E14C-445D-B1D9-F11124136D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4995" y="4566096"/>
            <a:ext cx="7602011" cy="23911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5F238BE-3D53-48A5-8CAA-BB8D49137D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0705" y="42119"/>
            <a:ext cx="7630590" cy="225774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5F8D4C0-073B-4CDD-8C29-8B68E7FA4C9B}"/>
              </a:ext>
            </a:extLst>
          </p:cNvPr>
          <p:cNvSpPr txBox="1"/>
          <p:nvPr/>
        </p:nvSpPr>
        <p:spPr>
          <a:xfrm>
            <a:off x="10552923" y="6475445"/>
            <a:ext cx="15455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 PacifiCorp</a:t>
            </a:r>
          </a:p>
        </p:txBody>
      </p:sp>
    </p:spTree>
    <p:extLst>
      <p:ext uri="{BB962C8B-B14F-4D97-AF65-F5344CB8AC3E}">
        <p14:creationId xmlns:p14="http://schemas.microsoft.com/office/powerpoint/2010/main" val="15419064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291A7C39-8F19-4651-BD4D-21447FAABE9D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-40651" y="0"/>
          <a:ext cx="12273302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431675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29A3416C-256F-4BC2-BB09-F70E7138B227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120" y="176169"/>
          <a:ext cx="12197629" cy="65014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983658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F56D4-B0FE-4EF8-BF0E-FDDFAD72F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pic>
        <p:nvPicPr>
          <p:cNvPr id="3" name="Picture 2" descr="http://www.deqinnerweb.utah.gov/branding/docs/aq/print-1-inch-aq04.png">
            <a:extLst>
              <a:ext uri="{FF2B5EF4-FFF2-40B4-BE49-F238E27FC236}">
                <a16:creationId xmlns:a16="http://schemas.microsoft.com/office/drawing/2014/main" id="{D93463AD-6D49-4722-9617-77ACD3CAEB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8" y="5333796"/>
            <a:ext cx="3730625" cy="1490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8031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BF5DDFA-E058-4D8A-9519-F00E9FFA9B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062" y="1723154"/>
            <a:ext cx="11107875" cy="4535817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9FBFD72-1758-47B3-AF12-9ECFBA3B6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2017 Wasatch Front Winter Day Emissions by Source</a:t>
            </a:r>
          </a:p>
        </p:txBody>
      </p:sp>
    </p:spTree>
    <p:extLst>
      <p:ext uri="{BB962C8B-B14F-4D97-AF65-F5344CB8AC3E}">
        <p14:creationId xmlns:p14="http://schemas.microsoft.com/office/powerpoint/2010/main" val="2888054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3DECF4E-ED5F-4648-A545-454FA45DA7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964" y="1749808"/>
            <a:ext cx="10236071" cy="4432176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4A8B3B28-449A-461A-AD17-8FFB6FCB2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2017 Wasatch Front Winter Day Emissions by Source</a:t>
            </a:r>
          </a:p>
        </p:txBody>
      </p:sp>
    </p:spTree>
    <p:extLst>
      <p:ext uri="{BB962C8B-B14F-4D97-AF65-F5344CB8AC3E}">
        <p14:creationId xmlns:p14="http://schemas.microsoft.com/office/powerpoint/2010/main" val="328020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E72C9-A4DF-424E-B84A-DEA53227A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Area Sources</a:t>
            </a:r>
          </a:p>
        </p:txBody>
      </p:sp>
    </p:spTree>
    <p:extLst>
      <p:ext uri="{BB962C8B-B14F-4D97-AF65-F5344CB8AC3E}">
        <p14:creationId xmlns:p14="http://schemas.microsoft.com/office/powerpoint/2010/main" val="2438576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AE45A0A-4776-40BC-8231-AE0F88825B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916" y="1867254"/>
            <a:ext cx="10242168" cy="4432176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06DFE24-7DDF-4E22-AFBC-025BFAE7D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2017 Wasatch Front Winter Day Emissions by Source</a:t>
            </a:r>
          </a:p>
        </p:txBody>
      </p:sp>
    </p:spTree>
    <p:extLst>
      <p:ext uri="{BB962C8B-B14F-4D97-AF65-F5344CB8AC3E}">
        <p14:creationId xmlns:p14="http://schemas.microsoft.com/office/powerpoint/2010/main" val="1653159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Area Source Rules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722" y="1447801"/>
            <a:ext cx="9032187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8628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05BC383-90C5-4D2B-A90E-F896912F8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On-road Mobile Sources</a:t>
            </a:r>
          </a:p>
        </p:txBody>
      </p:sp>
    </p:spTree>
    <p:extLst>
      <p:ext uri="{BB962C8B-B14F-4D97-AF65-F5344CB8AC3E}">
        <p14:creationId xmlns:p14="http://schemas.microsoft.com/office/powerpoint/2010/main" val="16813554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537</TotalTime>
  <Words>478</Words>
  <Application>Microsoft Office PowerPoint</Application>
  <PresentationFormat>Widescreen</PresentationFormat>
  <Paragraphs>73</Paragraphs>
  <Slides>35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9" baseType="lpstr">
      <vt:lpstr>Arial</vt:lpstr>
      <vt:lpstr>Calibri</vt:lpstr>
      <vt:lpstr>Calibri Light</vt:lpstr>
      <vt:lpstr>Office Theme</vt:lpstr>
      <vt:lpstr>Air Quality in Utah An Overview</vt:lpstr>
      <vt:lpstr>What do we mean when we say “air quality” in Utah?</vt:lpstr>
      <vt:lpstr>PowerPoint Presentation</vt:lpstr>
      <vt:lpstr>2017 Wasatch Front Winter Day Emissions by Source</vt:lpstr>
      <vt:lpstr>2017 Wasatch Front Winter Day Emissions by Source</vt:lpstr>
      <vt:lpstr>Area Sources</vt:lpstr>
      <vt:lpstr>2017 Wasatch Front Winter Day Emissions by Source</vt:lpstr>
      <vt:lpstr>Area Source Rules</vt:lpstr>
      <vt:lpstr>On-road Mobile Sources</vt:lpstr>
      <vt:lpstr>2017 Wasatch Front Winter Day Emissions by Source</vt:lpstr>
      <vt:lpstr>PowerPoint Presentation</vt:lpstr>
      <vt:lpstr>PowerPoint Presentation</vt:lpstr>
      <vt:lpstr>PowerPoint Presentation</vt:lpstr>
      <vt:lpstr>PowerPoint Presentation</vt:lpstr>
      <vt:lpstr>Non-road Mobile Sources</vt:lpstr>
      <vt:lpstr>2017 Wasatch Front Winter Day Emissions by Source</vt:lpstr>
      <vt:lpstr>PowerPoint Presentation</vt:lpstr>
      <vt:lpstr>EPA Switcher Locomotive Standards</vt:lpstr>
      <vt:lpstr>Point Sources</vt:lpstr>
      <vt:lpstr>2017 Wasatch Front Winter Day Emissions by Source</vt:lpstr>
      <vt:lpstr>2017, 2026, and 2035 Wasatch Front Winter Day Emissions by Source</vt:lpstr>
      <vt:lpstr>Statewide Emissions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Glade Sowards</dc:creator>
  <cp:lastModifiedBy>Glade Sowards</cp:lastModifiedBy>
  <cp:revision>27</cp:revision>
  <dcterms:created xsi:type="dcterms:W3CDTF">2020-02-19T19:50:21Z</dcterms:created>
  <dcterms:modified xsi:type="dcterms:W3CDTF">2020-07-29T17:46:04Z</dcterms:modified>
</cp:coreProperties>
</file>